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4" r:id="rId68"/>
    <p:sldId id="322" r:id="rId69"/>
    <p:sldId id="323"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1061"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7CA27-521F-4B4D-A8D2-299585DAF06E}" type="datetimeFigureOut">
              <a:rPr lang="en-IN" smtClean="0"/>
              <a:t>19-08-2023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58C593-EB6E-4D77-9F5C-658FEAFFFDB7}" type="slidenum">
              <a:rPr lang="en-IN" smtClean="0"/>
              <a:t>‹#›</a:t>
            </a:fld>
            <a:endParaRPr lang="en-IN"/>
          </a:p>
        </p:txBody>
      </p:sp>
    </p:spTree>
    <p:extLst>
      <p:ext uri="{BB962C8B-B14F-4D97-AF65-F5344CB8AC3E}">
        <p14:creationId xmlns:p14="http://schemas.microsoft.com/office/powerpoint/2010/main" val="3246134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82</a:t>
            </a:fld>
            <a:endParaRPr lang="en-IN"/>
          </a:p>
        </p:txBody>
      </p:sp>
    </p:spTree>
    <p:extLst>
      <p:ext uri="{BB962C8B-B14F-4D97-AF65-F5344CB8AC3E}">
        <p14:creationId xmlns:p14="http://schemas.microsoft.com/office/powerpoint/2010/main" val="187257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91</a:t>
            </a:fld>
            <a:endParaRPr lang="en-IN"/>
          </a:p>
        </p:txBody>
      </p:sp>
    </p:spTree>
    <p:extLst>
      <p:ext uri="{BB962C8B-B14F-4D97-AF65-F5344CB8AC3E}">
        <p14:creationId xmlns:p14="http://schemas.microsoft.com/office/powerpoint/2010/main" val="991167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83</a:t>
            </a:fld>
            <a:endParaRPr lang="en-IN"/>
          </a:p>
        </p:txBody>
      </p:sp>
    </p:spTree>
    <p:extLst>
      <p:ext uri="{BB962C8B-B14F-4D97-AF65-F5344CB8AC3E}">
        <p14:creationId xmlns:p14="http://schemas.microsoft.com/office/powerpoint/2010/main" val="293684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84</a:t>
            </a:fld>
            <a:endParaRPr lang="en-IN"/>
          </a:p>
        </p:txBody>
      </p:sp>
    </p:spTree>
    <p:extLst>
      <p:ext uri="{BB962C8B-B14F-4D97-AF65-F5344CB8AC3E}">
        <p14:creationId xmlns:p14="http://schemas.microsoft.com/office/powerpoint/2010/main" val="3291572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85</a:t>
            </a:fld>
            <a:endParaRPr lang="en-IN"/>
          </a:p>
        </p:txBody>
      </p:sp>
    </p:spTree>
    <p:extLst>
      <p:ext uri="{BB962C8B-B14F-4D97-AF65-F5344CB8AC3E}">
        <p14:creationId xmlns:p14="http://schemas.microsoft.com/office/powerpoint/2010/main" val="2377114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86</a:t>
            </a:fld>
            <a:endParaRPr lang="en-IN"/>
          </a:p>
        </p:txBody>
      </p:sp>
    </p:spTree>
    <p:extLst>
      <p:ext uri="{BB962C8B-B14F-4D97-AF65-F5344CB8AC3E}">
        <p14:creationId xmlns:p14="http://schemas.microsoft.com/office/powerpoint/2010/main" val="351190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87</a:t>
            </a:fld>
            <a:endParaRPr lang="en-IN"/>
          </a:p>
        </p:txBody>
      </p:sp>
    </p:spTree>
    <p:extLst>
      <p:ext uri="{BB962C8B-B14F-4D97-AF65-F5344CB8AC3E}">
        <p14:creationId xmlns:p14="http://schemas.microsoft.com/office/powerpoint/2010/main" val="423721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88</a:t>
            </a:fld>
            <a:endParaRPr lang="en-IN"/>
          </a:p>
        </p:txBody>
      </p:sp>
    </p:spTree>
    <p:extLst>
      <p:ext uri="{BB962C8B-B14F-4D97-AF65-F5344CB8AC3E}">
        <p14:creationId xmlns:p14="http://schemas.microsoft.com/office/powerpoint/2010/main" val="3319354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89</a:t>
            </a:fld>
            <a:endParaRPr lang="en-IN"/>
          </a:p>
        </p:txBody>
      </p:sp>
    </p:spTree>
    <p:extLst>
      <p:ext uri="{BB962C8B-B14F-4D97-AF65-F5344CB8AC3E}">
        <p14:creationId xmlns:p14="http://schemas.microsoft.com/office/powerpoint/2010/main" val="4255039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58C593-EB6E-4D77-9F5C-658FEAFFFDB7}" type="slidenum">
              <a:rPr lang="en-IN" smtClean="0"/>
              <a:t>90</a:t>
            </a:fld>
            <a:endParaRPr lang="en-IN"/>
          </a:p>
        </p:txBody>
      </p:sp>
    </p:spTree>
    <p:extLst>
      <p:ext uri="{BB962C8B-B14F-4D97-AF65-F5344CB8AC3E}">
        <p14:creationId xmlns:p14="http://schemas.microsoft.com/office/powerpoint/2010/main" val="3134553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9AAD-C617-27CB-4083-1ED6A33CF3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37F0E0-3274-1264-57AF-F9095EAB21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DF8912E-DE4D-73B5-F4D4-DFDFF9D1E16B}"/>
              </a:ext>
            </a:extLst>
          </p:cNvPr>
          <p:cNvSpPr>
            <a:spLocks noGrp="1"/>
          </p:cNvSpPr>
          <p:nvPr>
            <p:ph type="dt" sz="half" idx="10"/>
          </p:nvPr>
        </p:nvSpPr>
        <p:spPr/>
        <p:txBody>
          <a:bodyPr/>
          <a:lstStyle/>
          <a:p>
            <a:r>
              <a:rPr lang="en-IN"/>
              <a:t>S.VANI</a:t>
            </a:r>
          </a:p>
        </p:txBody>
      </p:sp>
      <p:sp>
        <p:nvSpPr>
          <p:cNvPr id="5" name="Footer Placeholder 4">
            <a:extLst>
              <a:ext uri="{FF2B5EF4-FFF2-40B4-BE49-F238E27FC236}">
                <a16:creationId xmlns:a16="http://schemas.microsoft.com/office/drawing/2014/main" id="{54452D12-05E4-D5FC-AAB0-5EF6F25C0B59}"/>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56B9152A-F795-DD87-931F-8F1932C88229}"/>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904370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2A98-B459-D818-01A6-89E40EA9283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F7DF07-9801-00E1-A779-797D98622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00A969-618F-42BE-0908-53DAE9AD215F}"/>
              </a:ext>
            </a:extLst>
          </p:cNvPr>
          <p:cNvSpPr>
            <a:spLocks noGrp="1"/>
          </p:cNvSpPr>
          <p:nvPr>
            <p:ph type="dt" sz="half" idx="10"/>
          </p:nvPr>
        </p:nvSpPr>
        <p:spPr/>
        <p:txBody>
          <a:bodyPr/>
          <a:lstStyle/>
          <a:p>
            <a:r>
              <a:rPr lang="en-IN"/>
              <a:t>S.VANI</a:t>
            </a:r>
          </a:p>
        </p:txBody>
      </p:sp>
      <p:sp>
        <p:nvSpPr>
          <p:cNvPr id="5" name="Footer Placeholder 4">
            <a:extLst>
              <a:ext uri="{FF2B5EF4-FFF2-40B4-BE49-F238E27FC236}">
                <a16:creationId xmlns:a16="http://schemas.microsoft.com/office/drawing/2014/main" id="{055B5E97-02CF-2977-70B2-ED62688DB698}"/>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008B039F-80DE-D0BA-5E9F-319ECB7FA5C1}"/>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523676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7EF8DC-5115-EF2C-E21F-79F9EE11E1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936A81-EA3B-706D-D259-6A1F5D2336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1CFC13-3C70-63D8-3122-036C039467FF}"/>
              </a:ext>
            </a:extLst>
          </p:cNvPr>
          <p:cNvSpPr>
            <a:spLocks noGrp="1"/>
          </p:cNvSpPr>
          <p:nvPr>
            <p:ph type="dt" sz="half" idx="10"/>
          </p:nvPr>
        </p:nvSpPr>
        <p:spPr/>
        <p:txBody>
          <a:bodyPr/>
          <a:lstStyle/>
          <a:p>
            <a:r>
              <a:rPr lang="en-IN"/>
              <a:t>S.VANI</a:t>
            </a:r>
          </a:p>
        </p:txBody>
      </p:sp>
      <p:sp>
        <p:nvSpPr>
          <p:cNvPr id="5" name="Footer Placeholder 4">
            <a:extLst>
              <a:ext uri="{FF2B5EF4-FFF2-40B4-BE49-F238E27FC236}">
                <a16:creationId xmlns:a16="http://schemas.microsoft.com/office/drawing/2014/main" id="{61EE631D-22E6-7620-9C33-5A54CC73EB10}"/>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21064142-B045-1AF5-DA64-A99D9BFC9D2A}"/>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3412900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111C-C341-39E6-677F-C945F12D1A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173DB4-7782-1B0F-8053-13295264EC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11DDD1-8EDF-9193-8348-429BFDC3E4AC}"/>
              </a:ext>
            </a:extLst>
          </p:cNvPr>
          <p:cNvSpPr>
            <a:spLocks noGrp="1"/>
          </p:cNvSpPr>
          <p:nvPr>
            <p:ph type="dt" sz="half" idx="10"/>
          </p:nvPr>
        </p:nvSpPr>
        <p:spPr/>
        <p:txBody>
          <a:bodyPr/>
          <a:lstStyle/>
          <a:p>
            <a:r>
              <a:rPr lang="en-IN"/>
              <a:t>S.VANI</a:t>
            </a:r>
          </a:p>
        </p:txBody>
      </p:sp>
      <p:sp>
        <p:nvSpPr>
          <p:cNvPr id="5" name="Footer Placeholder 4">
            <a:extLst>
              <a:ext uri="{FF2B5EF4-FFF2-40B4-BE49-F238E27FC236}">
                <a16:creationId xmlns:a16="http://schemas.microsoft.com/office/drawing/2014/main" id="{AEF9919A-CABE-E53A-475A-AD7BF350BB82}"/>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F9359E28-5249-21C5-C2D4-A775FA3502BF}"/>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2625167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7E03-01CD-F4A7-BB40-36EC43E0E7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636033-60ED-EF0C-0B3A-035157681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2C7145-3877-5DDF-F216-3268FF8021D6}"/>
              </a:ext>
            </a:extLst>
          </p:cNvPr>
          <p:cNvSpPr>
            <a:spLocks noGrp="1"/>
          </p:cNvSpPr>
          <p:nvPr>
            <p:ph type="dt" sz="half" idx="10"/>
          </p:nvPr>
        </p:nvSpPr>
        <p:spPr/>
        <p:txBody>
          <a:bodyPr/>
          <a:lstStyle/>
          <a:p>
            <a:r>
              <a:rPr lang="en-IN"/>
              <a:t>S.VANI</a:t>
            </a:r>
          </a:p>
        </p:txBody>
      </p:sp>
      <p:sp>
        <p:nvSpPr>
          <p:cNvPr id="5" name="Footer Placeholder 4">
            <a:extLst>
              <a:ext uri="{FF2B5EF4-FFF2-40B4-BE49-F238E27FC236}">
                <a16:creationId xmlns:a16="http://schemas.microsoft.com/office/drawing/2014/main" id="{D47EBAE7-C066-6B01-EFA1-AF26F13AAB9B}"/>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09352E7D-9E1F-D7CC-B21E-459271AF7CEF}"/>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170737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72CFD-C22D-CED0-A452-498EE12D37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015DCA-F571-7081-1B8E-B99A5ADA26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B0FBC8-4BA2-A825-AEC2-AE88BF2C5D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397085-66D9-FD3B-37C2-4844E6AFB4A3}"/>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4DBB624B-149D-D595-D634-2B6AC819DF4E}"/>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802F379C-822E-670F-31C4-D9D55ABF0126}"/>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2881506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D3CE-9AB9-4A71-7CF6-1D681D5DD6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CD804B-D87B-1182-A067-4025699497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00C53B-B019-99FA-FDBF-C3E431F543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FF9B02-2577-4F4D-1FC6-0D006623F2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105E5A-B8C8-B3DD-DE10-8F569DF7B2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FAF9CC9-CABF-44FC-362F-F444F12552D6}"/>
              </a:ext>
            </a:extLst>
          </p:cNvPr>
          <p:cNvSpPr>
            <a:spLocks noGrp="1"/>
          </p:cNvSpPr>
          <p:nvPr>
            <p:ph type="dt" sz="half" idx="10"/>
          </p:nvPr>
        </p:nvSpPr>
        <p:spPr/>
        <p:txBody>
          <a:bodyPr/>
          <a:lstStyle/>
          <a:p>
            <a:r>
              <a:rPr lang="en-IN"/>
              <a:t>S.VANI</a:t>
            </a:r>
          </a:p>
        </p:txBody>
      </p:sp>
      <p:sp>
        <p:nvSpPr>
          <p:cNvPr id="8" name="Footer Placeholder 7">
            <a:extLst>
              <a:ext uri="{FF2B5EF4-FFF2-40B4-BE49-F238E27FC236}">
                <a16:creationId xmlns:a16="http://schemas.microsoft.com/office/drawing/2014/main" id="{ADA02973-E061-27C8-DD6A-93CCE18A6281}"/>
              </a:ext>
            </a:extLst>
          </p:cNvPr>
          <p:cNvSpPr>
            <a:spLocks noGrp="1"/>
          </p:cNvSpPr>
          <p:nvPr>
            <p:ph type="ftr" sz="quarter" idx="11"/>
          </p:nvPr>
        </p:nvSpPr>
        <p:spPr/>
        <p:txBody>
          <a:bodyPr/>
          <a:lstStyle/>
          <a:p>
            <a:r>
              <a:rPr lang="en-IN"/>
              <a:t>BASIC ELECTRONICS</a:t>
            </a:r>
          </a:p>
        </p:txBody>
      </p:sp>
      <p:sp>
        <p:nvSpPr>
          <p:cNvPr id="9" name="Slide Number Placeholder 8">
            <a:extLst>
              <a:ext uri="{FF2B5EF4-FFF2-40B4-BE49-F238E27FC236}">
                <a16:creationId xmlns:a16="http://schemas.microsoft.com/office/drawing/2014/main" id="{8B60032B-4328-853A-4E64-4DFBA83033D8}"/>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1773218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5E793-F02D-79A2-52B1-94B31B5DFF3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43B50E2-48F6-77AC-8D49-38EA8E9AB0BA}"/>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1ECB5C1B-CC12-BD18-C21F-17315993F804}"/>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499AADF3-A68C-30C1-C008-3250C93E0D9B}"/>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1081182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1B6324-8A11-4264-D52A-C5DB633A9296}"/>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20BB0FEB-F0FD-9025-E768-A82D8BE880B3}"/>
              </a:ext>
            </a:extLst>
          </p:cNvPr>
          <p:cNvSpPr>
            <a:spLocks noGrp="1"/>
          </p:cNvSpPr>
          <p:nvPr>
            <p:ph type="ftr" sz="quarter" idx="11"/>
          </p:nvPr>
        </p:nvSpPr>
        <p:spPr/>
        <p:txBody>
          <a:bodyPr/>
          <a:lstStyle/>
          <a:p>
            <a:r>
              <a:rPr lang="en-IN"/>
              <a:t>BASIC ELECTRONICS</a:t>
            </a:r>
          </a:p>
        </p:txBody>
      </p:sp>
      <p:sp>
        <p:nvSpPr>
          <p:cNvPr id="4" name="Slide Number Placeholder 3">
            <a:extLst>
              <a:ext uri="{FF2B5EF4-FFF2-40B4-BE49-F238E27FC236}">
                <a16:creationId xmlns:a16="http://schemas.microsoft.com/office/drawing/2014/main" id="{4A98F460-AB13-E417-7C2B-E1FF6A29A467}"/>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1354476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C9BCD-B38B-22E6-D10F-7D0D691B4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62AB36-D49C-CE29-AB77-C93613935A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E40E1A-2E6C-3384-3701-7B40E9369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269EA6-5EE3-7C1A-D906-A1637D317A46}"/>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E03E838B-E50B-3609-37CC-90A57DF5345D}"/>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3EB2FD6D-5EEE-FA96-1846-DC786232F961}"/>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3092563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06487-732A-4CF8-5488-2D883CD1B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A48DC7-89A8-78A0-1A0C-A40BAB76F1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3FF09F7-044E-E2BD-1ABA-FA1F04F4A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3CF6B-0C23-A494-D6B9-9BA12A79AFF8}"/>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86D91EE5-9151-9050-EE69-3AD675E55D2C}"/>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2F165D2A-E915-7615-9734-E439051A76F2}"/>
              </a:ext>
            </a:extLst>
          </p:cNvPr>
          <p:cNvSpPr>
            <a:spLocks noGrp="1"/>
          </p:cNvSpPr>
          <p:nvPr>
            <p:ph type="sldNum" sz="quarter" idx="12"/>
          </p:nvPr>
        </p:nvSpPr>
        <p:spPr/>
        <p:txBody>
          <a:bodyPr/>
          <a:lstStyle/>
          <a:p>
            <a:fld id="{C48ACD2A-AC10-4459-B25C-85582C3D5EC0}" type="slidenum">
              <a:rPr lang="en-IN" smtClean="0"/>
              <a:t>‹#›</a:t>
            </a:fld>
            <a:endParaRPr lang="en-IN"/>
          </a:p>
        </p:txBody>
      </p:sp>
    </p:spTree>
    <p:extLst>
      <p:ext uri="{BB962C8B-B14F-4D97-AF65-F5344CB8AC3E}">
        <p14:creationId xmlns:p14="http://schemas.microsoft.com/office/powerpoint/2010/main" val="72947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522FC5-E1E1-BFF9-13D0-D2094AEA3F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68EB988-0325-7E27-2790-33CED74316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A42A54-7259-51B3-1200-A106513847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IN"/>
              <a:t>S.VANI</a:t>
            </a:r>
          </a:p>
        </p:txBody>
      </p:sp>
      <p:sp>
        <p:nvSpPr>
          <p:cNvPr id="5" name="Footer Placeholder 4">
            <a:extLst>
              <a:ext uri="{FF2B5EF4-FFF2-40B4-BE49-F238E27FC236}">
                <a16:creationId xmlns:a16="http://schemas.microsoft.com/office/drawing/2014/main" id="{A25FC95E-1220-DF05-3BEF-167D3BED82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BASIC ELECTRONICS</a:t>
            </a:r>
          </a:p>
        </p:txBody>
      </p:sp>
      <p:sp>
        <p:nvSpPr>
          <p:cNvPr id="6" name="Slide Number Placeholder 5">
            <a:extLst>
              <a:ext uri="{FF2B5EF4-FFF2-40B4-BE49-F238E27FC236}">
                <a16:creationId xmlns:a16="http://schemas.microsoft.com/office/drawing/2014/main" id="{87827BBC-D1F5-A4CF-9B7F-C52BA3DB63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ACD2A-AC10-4459-B25C-85582C3D5EC0}" type="slidenum">
              <a:rPr lang="en-IN" smtClean="0"/>
              <a:t>‹#›</a:t>
            </a:fld>
            <a:endParaRPr lang="en-IN"/>
          </a:p>
        </p:txBody>
      </p:sp>
    </p:spTree>
    <p:extLst>
      <p:ext uri="{BB962C8B-B14F-4D97-AF65-F5344CB8AC3E}">
        <p14:creationId xmlns:p14="http://schemas.microsoft.com/office/powerpoint/2010/main" val="303844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8D75D5-A4D2-D8C1-A78D-119E6ADF2583}"/>
              </a:ext>
            </a:extLst>
          </p:cNvPr>
          <p:cNvSpPr>
            <a:spLocks noGrp="1"/>
          </p:cNvSpPr>
          <p:nvPr>
            <p:ph type="dt" sz="half" idx="10"/>
          </p:nvPr>
        </p:nvSpPr>
        <p:spPr/>
        <p:txBody>
          <a:bodyPr/>
          <a:lstStyle/>
          <a:p>
            <a:r>
              <a:rPr lang="en-IN"/>
              <a:t>S.VANI</a:t>
            </a:r>
          </a:p>
        </p:txBody>
      </p:sp>
      <p:sp>
        <p:nvSpPr>
          <p:cNvPr id="5" name="Footer Placeholder 4">
            <a:extLst>
              <a:ext uri="{FF2B5EF4-FFF2-40B4-BE49-F238E27FC236}">
                <a16:creationId xmlns:a16="http://schemas.microsoft.com/office/drawing/2014/main" id="{7BC0A1BA-7C6C-5A5F-01F5-157B449B04D2}"/>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EFBE3E71-C047-7992-FE4A-97CE2D9FB729}"/>
              </a:ext>
            </a:extLst>
          </p:cNvPr>
          <p:cNvSpPr>
            <a:spLocks noGrp="1"/>
          </p:cNvSpPr>
          <p:nvPr>
            <p:ph type="sldNum" sz="quarter" idx="12"/>
          </p:nvPr>
        </p:nvSpPr>
        <p:spPr/>
        <p:txBody>
          <a:bodyPr/>
          <a:lstStyle/>
          <a:p>
            <a:fld id="{C48ACD2A-AC10-4459-B25C-85582C3D5EC0}" type="slidenum">
              <a:rPr lang="en-IN" smtClean="0"/>
              <a:t>1</a:t>
            </a:fld>
            <a:endParaRPr lang="en-IN"/>
          </a:p>
        </p:txBody>
      </p:sp>
      <p:sp>
        <p:nvSpPr>
          <p:cNvPr id="7" name="TextBox 6">
            <a:extLst>
              <a:ext uri="{FF2B5EF4-FFF2-40B4-BE49-F238E27FC236}">
                <a16:creationId xmlns:a16="http://schemas.microsoft.com/office/drawing/2014/main" id="{85A6223E-9CBA-3ECB-D9D6-D3187F5C3168}"/>
              </a:ext>
            </a:extLst>
          </p:cNvPr>
          <p:cNvSpPr txBox="1"/>
          <p:nvPr/>
        </p:nvSpPr>
        <p:spPr>
          <a:xfrm flipH="1">
            <a:off x="4038600" y="2905780"/>
            <a:ext cx="51054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BASIC  ELECTRONICS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764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3FD527-C147-3CE9-FF0F-583D485D3430}"/>
              </a:ext>
            </a:extLst>
          </p:cNvPr>
          <p:cNvSpPr txBox="1"/>
          <p:nvPr/>
        </p:nvSpPr>
        <p:spPr>
          <a:xfrm>
            <a:off x="737419" y="476803"/>
            <a:ext cx="11061291" cy="3970318"/>
          </a:xfrm>
          <a:prstGeom prst="rect">
            <a:avLst/>
          </a:prstGeom>
          <a:noFill/>
        </p:spPr>
        <p:txBody>
          <a:bodyPr wrap="square">
            <a:spAutoFit/>
          </a:bodyPr>
          <a:lstStyle/>
          <a:p>
            <a:pPr algn="just"/>
            <a:r>
              <a:rPr lang="en-US" b="1" dirty="0"/>
              <a:t>Electronic Configuration of an Atom</a:t>
            </a:r>
          </a:p>
          <a:p>
            <a:pPr algn="just"/>
            <a:r>
              <a:rPr lang="en-US" dirty="0"/>
              <a:t>The electrons have to be filled in the s, p, d and f in accordance with the following rule.</a:t>
            </a:r>
          </a:p>
          <a:p>
            <a:pPr algn="just"/>
            <a:endParaRPr lang="en-US" dirty="0"/>
          </a:p>
          <a:p>
            <a:pPr algn="just"/>
            <a:r>
              <a:rPr lang="en-US" dirty="0"/>
              <a:t>1. Aufbau’s principle: The filling of electrons should take place in accordance with the ascending order of energy of orbitals.</a:t>
            </a:r>
          </a:p>
          <a:p>
            <a:pPr algn="just"/>
            <a:endParaRPr lang="en-US" dirty="0"/>
          </a:p>
          <a:p>
            <a:pPr algn="just"/>
            <a:r>
              <a:rPr lang="en-US" dirty="0"/>
              <a:t>Lower energy orbital should be filled first, and higher energy levels.</a:t>
            </a:r>
          </a:p>
          <a:p>
            <a:pPr algn="just"/>
            <a:r>
              <a:rPr lang="en-US" dirty="0"/>
              <a:t>The energy of orbital α(p + l) value it two orbitals have the same (n + l) value, E α n</a:t>
            </a:r>
          </a:p>
          <a:p>
            <a:pPr algn="just"/>
            <a:r>
              <a:rPr lang="en-US" dirty="0"/>
              <a:t>Ascending order of energy 1s, 2s, 2p, 3s, 3p, 4s, 3d, . . .</a:t>
            </a:r>
          </a:p>
          <a:p>
            <a:pPr algn="just"/>
            <a:r>
              <a:rPr lang="en-US" dirty="0"/>
              <a:t>2. Pauli’s exclusion principle: No two electrons can have all four quantum numbers to be the same, or if two electrons have to be placed in an energy state, they should be placed with opposite spies.</a:t>
            </a:r>
          </a:p>
          <a:p>
            <a:pPr algn="just"/>
            <a:endParaRPr lang="en-US" dirty="0"/>
          </a:p>
          <a:p>
            <a:pPr algn="just"/>
            <a:r>
              <a:rPr lang="en-US" dirty="0"/>
              <a:t>3. Hund’s rule of maximum multiplicity: In the case of filling degenerate (same energy) orbitals, all the degenerate orbitals have to be singly filled first, and then, only pairing has to happen</a:t>
            </a:r>
            <a:endParaRPr lang="en-IN" dirty="0"/>
          </a:p>
        </p:txBody>
      </p:sp>
      <p:sp>
        <p:nvSpPr>
          <p:cNvPr id="2" name="Date Placeholder 1">
            <a:extLst>
              <a:ext uri="{FF2B5EF4-FFF2-40B4-BE49-F238E27FC236}">
                <a16:creationId xmlns:a16="http://schemas.microsoft.com/office/drawing/2014/main" id="{E69FF86B-82B3-9932-D598-EF81AEBE8918}"/>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8E8F1880-C8F0-2897-D702-B4EED32B9FB9}"/>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170CD712-DE93-100E-1067-312B04C35754}"/>
              </a:ext>
            </a:extLst>
          </p:cNvPr>
          <p:cNvSpPr>
            <a:spLocks noGrp="1"/>
          </p:cNvSpPr>
          <p:nvPr>
            <p:ph type="sldNum" sz="quarter" idx="12"/>
          </p:nvPr>
        </p:nvSpPr>
        <p:spPr/>
        <p:txBody>
          <a:bodyPr/>
          <a:lstStyle/>
          <a:p>
            <a:fld id="{C48ACD2A-AC10-4459-B25C-85582C3D5EC0}" type="slidenum">
              <a:rPr lang="en-IN" smtClean="0"/>
              <a:t>10</a:t>
            </a:fld>
            <a:endParaRPr lang="en-IN"/>
          </a:p>
        </p:txBody>
      </p:sp>
    </p:spTree>
    <p:extLst>
      <p:ext uri="{BB962C8B-B14F-4D97-AF65-F5344CB8AC3E}">
        <p14:creationId xmlns:p14="http://schemas.microsoft.com/office/powerpoint/2010/main" val="431806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AB2D8C-E4AD-7227-D045-B5B362A72FF1}"/>
              </a:ext>
            </a:extLst>
          </p:cNvPr>
          <p:cNvSpPr txBox="1"/>
          <p:nvPr/>
        </p:nvSpPr>
        <p:spPr>
          <a:xfrm>
            <a:off x="452284" y="1030801"/>
            <a:ext cx="11267768" cy="3139321"/>
          </a:xfrm>
          <a:prstGeom prst="rect">
            <a:avLst/>
          </a:prstGeom>
          <a:noFill/>
        </p:spPr>
        <p:txBody>
          <a:bodyPr wrap="square">
            <a:spAutoFit/>
          </a:bodyPr>
          <a:lstStyle/>
          <a:p>
            <a:pPr algn="ctr"/>
            <a:r>
              <a:rPr lang="en-US" b="1" dirty="0"/>
              <a:t>Semiconductors</a:t>
            </a:r>
          </a:p>
          <a:p>
            <a:pPr algn="just"/>
            <a:r>
              <a:rPr lang="en-US" dirty="0"/>
              <a:t>What Are Semiconductors?</a:t>
            </a:r>
          </a:p>
          <a:p>
            <a:pPr algn="just"/>
            <a:r>
              <a:rPr lang="en-US" dirty="0"/>
              <a:t>Semiconductors are materials which have a conductivity between conductors (generally metals) and non-conductors or insulators (such as ceramics). Semiconductors can be compounds, such as gallium arsenide, or pure elements, such as germanium or silicon. Physics explains the theories, properties and mathematical approach related to semiconductors.</a:t>
            </a:r>
          </a:p>
          <a:p>
            <a:pPr algn="just"/>
            <a:endParaRPr lang="en-US" dirty="0"/>
          </a:p>
          <a:p>
            <a:pPr algn="just"/>
            <a:r>
              <a:rPr lang="en-US" dirty="0"/>
              <a:t>Examples of Semiconductors</a:t>
            </a:r>
          </a:p>
          <a:p>
            <a:pPr algn="just"/>
            <a:endParaRPr lang="en-US" dirty="0"/>
          </a:p>
          <a:p>
            <a:pPr algn="just"/>
            <a:r>
              <a:rPr lang="en-US" dirty="0"/>
              <a:t>Gallium arsenide, germanium and silicon are some of the most commonly used semiconductors. Silicon is used in electronic circuit fabrication, and gallium arsenide is used in solar cells, laser diodes, etc.</a:t>
            </a:r>
          </a:p>
          <a:p>
            <a:pPr algn="just"/>
            <a:endParaRPr lang="en-US" dirty="0"/>
          </a:p>
        </p:txBody>
      </p:sp>
      <p:sp>
        <p:nvSpPr>
          <p:cNvPr id="2" name="Date Placeholder 1">
            <a:extLst>
              <a:ext uri="{FF2B5EF4-FFF2-40B4-BE49-F238E27FC236}">
                <a16:creationId xmlns:a16="http://schemas.microsoft.com/office/drawing/2014/main" id="{0E0EC040-749C-E6B9-0460-FAA6889464DF}"/>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A7AB5AE7-68C3-27E4-D051-D4B8FDD3B42E}"/>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A3CCB5F5-3B28-A135-CE0E-386A3BB057D3}"/>
              </a:ext>
            </a:extLst>
          </p:cNvPr>
          <p:cNvSpPr>
            <a:spLocks noGrp="1"/>
          </p:cNvSpPr>
          <p:nvPr>
            <p:ph type="sldNum" sz="quarter" idx="12"/>
          </p:nvPr>
        </p:nvSpPr>
        <p:spPr/>
        <p:txBody>
          <a:bodyPr/>
          <a:lstStyle/>
          <a:p>
            <a:fld id="{C48ACD2A-AC10-4459-B25C-85582C3D5EC0}" type="slidenum">
              <a:rPr lang="en-IN" smtClean="0"/>
              <a:t>11</a:t>
            </a:fld>
            <a:endParaRPr lang="en-IN"/>
          </a:p>
        </p:txBody>
      </p:sp>
    </p:spTree>
    <p:extLst>
      <p:ext uri="{BB962C8B-B14F-4D97-AF65-F5344CB8AC3E}">
        <p14:creationId xmlns:p14="http://schemas.microsoft.com/office/powerpoint/2010/main" val="3519166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62CABE-F6B1-5F50-F681-C13F0DCE1166}"/>
              </a:ext>
            </a:extLst>
          </p:cNvPr>
          <p:cNvSpPr txBox="1"/>
          <p:nvPr/>
        </p:nvSpPr>
        <p:spPr>
          <a:xfrm>
            <a:off x="550606" y="335845"/>
            <a:ext cx="10825316" cy="5909310"/>
          </a:xfrm>
          <a:prstGeom prst="rect">
            <a:avLst/>
          </a:prstGeom>
          <a:noFill/>
        </p:spPr>
        <p:txBody>
          <a:bodyPr wrap="square">
            <a:spAutoFit/>
          </a:bodyPr>
          <a:lstStyle/>
          <a:p>
            <a:r>
              <a:rPr lang="en-US" b="1" dirty="0"/>
              <a:t>Holes and Electrons in Semiconductors</a:t>
            </a:r>
          </a:p>
          <a:p>
            <a:r>
              <a:rPr lang="en-US" dirty="0"/>
              <a:t>Holes and electrons are the types of charge carriers accountable for the flow of current in semiconductors. Holes (valence electrons) are the positively charged electric charge carrier, whereas electrons are the negatively charged particles. Both electrons and holes are equal in magnitude but opposite in polarity.</a:t>
            </a:r>
          </a:p>
          <a:p>
            <a:endParaRPr lang="en-US" dirty="0"/>
          </a:p>
          <a:p>
            <a:r>
              <a:rPr lang="en-US" b="1" dirty="0"/>
              <a:t>Mobility of Electrons and Holes</a:t>
            </a:r>
          </a:p>
          <a:p>
            <a:r>
              <a:rPr lang="en-US" dirty="0"/>
              <a:t>In a semiconductor, the mobility of electrons is higher than that of the holes. It is mainly because of their different band structures and scattering mechanisms.</a:t>
            </a:r>
          </a:p>
          <a:p>
            <a:endParaRPr lang="en-US" dirty="0"/>
          </a:p>
          <a:p>
            <a:r>
              <a:rPr lang="en-US" dirty="0"/>
              <a:t>Electrons travel in the conduction band, whereas holes travel in the valence band. When an electric field is applied, holes cannot move as freely as electrons due to their restricted movement. The elevation of electrons from their inner shells to higher shells results in the creation of holes in semiconductors. Since the holes experience stronger atomic force by the nucleus than electrons, holes have lower mobility.</a:t>
            </a:r>
          </a:p>
          <a:p>
            <a:endParaRPr lang="en-US" dirty="0"/>
          </a:p>
          <a:p>
            <a:r>
              <a:rPr lang="en-US" dirty="0"/>
              <a:t>The mobility of a particle in a semiconductor is more, if</a:t>
            </a:r>
          </a:p>
          <a:p>
            <a:endParaRPr lang="en-US" dirty="0"/>
          </a:p>
          <a:p>
            <a:r>
              <a:rPr lang="en-US" dirty="0"/>
              <a:t>The effective mass of particles is lesser</a:t>
            </a:r>
          </a:p>
          <a:p>
            <a:r>
              <a:rPr lang="en-US" dirty="0"/>
              <a:t>The time between scattering events is more</a:t>
            </a:r>
          </a:p>
          <a:p>
            <a:r>
              <a:rPr lang="en-US" dirty="0"/>
              <a:t>For intrinsic silicon at 300 K, the mobility of electrons is 1500 cm2 (V∙s)-1, and the mobility of holes is 475 cm2 (V∙s)-1.</a:t>
            </a:r>
          </a:p>
          <a:p>
            <a:endParaRPr lang="en-US" dirty="0"/>
          </a:p>
        </p:txBody>
      </p:sp>
      <p:sp>
        <p:nvSpPr>
          <p:cNvPr id="2" name="Date Placeholder 1">
            <a:extLst>
              <a:ext uri="{FF2B5EF4-FFF2-40B4-BE49-F238E27FC236}">
                <a16:creationId xmlns:a16="http://schemas.microsoft.com/office/drawing/2014/main" id="{58051950-EA52-CF39-76F5-AB6274CBC75F}"/>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A5EDEDD4-EEC3-CCB7-A3FB-21707569280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D4C9B03F-10BA-467C-5135-0593DE11B66C}"/>
              </a:ext>
            </a:extLst>
          </p:cNvPr>
          <p:cNvSpPr>
            <a:spLocks noGrp="1"/>
          </p:cNvSpPr>
          <p:nvPr>
            <p:ph type="sldNum" sz="quarter" idx="12"/>
          </p:nvPr>
        </p:nvSpPr>
        <p:spPr/>
        <p:txBody>
          <a:bodyPr/>
          <a:lstStyle/>
          <a:p>
            <a:fld id="{C48ACD2A-AC10-4459-B25C-85582C3D5EC0}" type="slidenum">
              <a:rPr lang="en-IN" smtClean="0"/>
              <a:t>12</a:t>
            </a:fld>
            <a:endParaRPr lang="en-IN"/>
          </a:p>
        </p:txBody>
      </p:sp>
    </p:spTree>
    <p:extLst>
      <p:ext uri="{BB962C8B-B14F-4D97-AF65-F5344CB8AC3E}">
        <p14:creationId xmlns:p14="http://schemas.microsoft.com/office/powerpoint/2010/main" val="1843237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D3AF9-E6B0-4C90-37B0-10A165DD3DF7}"/>
              </a:ext>
            </a:extLst>
          </p:cNvPr>
          <p:cNvSpPr txBox="1"/>
          <p:nvPr/>
        </p:nvSpPr>
        <p:spPr>
          <a:xfrm>
            <a:off x="796412" y="431375"/>
            <a:ext cx="10726993" cy="923330"/>
          </a:xfrm>
          <a:prstGeom prst="rect">
            <a:avLst/>
          </a:prstGeom>
          <a:noFill/>
        </p:spPr>
        <p:txBody>
          <a:bodyPr wrap="square">
            <a:spAutoFit/>
          </a:bodyPr>
          <a:lstStyle/>
          <a:p>
            <a:pPr algn="just"/>
            <a:r>
              <a:rPr lang="en-US" dirty="0"/>
              <a:t>The bond model of electrons in silicon of valency 4 is shown below. Here, when one of the free electrons (blue dots) leaves the lattice position, it creates a hole (grey dots). This hole thus created takes the opposite charge of the electron and can be imagined as positive charge carriers moving in the lattice.</a:t>
            </a:r>
            <a:endParaRPr lang="en-IN" dirty="0"/>
          </a:p>
        </p:txBody>
      </p:sp>
      <p:pic>
        <p:nvPicPr>
          <p:cNvPr id="6" name="Picture 5">
            <a:extLst>
              <a:ext uri="{FF2B5EF4-FFF2-40B4-BE49-F238E27FC236}">
                <a16:creationId xmlns:a16="http://schemas.microsoft.com/office/drawing/2014/main" id="{B3FABF2D-966D-3F68-0E76-3388FAD79CEF}"/>
              </a:ext>
            </a:extLst>
          </p:cNvPr>
          <p:cNvPicPr>
            <a:picLocks noChangeAspect="1"/>
          </p:cNvPicPr>
          <p:nvPr/>
        </p:nvPicPr>
        <p:blipFill>
          <a:blip r:embed="rId2"/>
          <a:stretch>
            <a:fillRect/>
          </a:stretch>
        </p:blipFill>
        <p:spPr>
          <a:xfrm>
            <a:off x="3497355" y="2053471"/>
            <a:ext cx="5197290" cy="2751058"/>
          </a:xfrm>
          <a:prstGeom prst="rect">
            <a:avLst/>
          </a:prstGeom>
        </p:spPr>
      </p:pic>
      <p:sp>
        <p:nvSpPr>
          <p:cNvPr id="2" name="Date Placeholder 1">
            <a:extLst>
              <a:ext uri="{FF2B5EF4-FFF2-40B4-BE49-F238E27FC236}">
                <a16:creationId xmlns:a16="http://schemas.microsoft.com/office/drawing/2014/main" id="{FF58FCCD-C1CF-3182-4E00-79AB33735508}"/>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A7A59501-F9FC-3F01-4A5E-DF7B1BF2BD2C}"/>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BEFA85FF-CA8F-CBA5-13D0-E9CE883345EA}"/>
              </a:ext>
            </a:extLst>
          </p:cNvPr>
          <p:cNvSpPr>
            <a:spLocks noGrp="1"/>
          </p:cNvSpPr>
          <p:nvPr>
            <p:ph type="sldNum" sz="quarter" idx="12"/>
          </p:nvPr>
        </p:nvSpPr>
        <p:spPr/>
        <p:txBody>
          <a:bodyPr/>
          <a:lstStyle/>
          <a:p>
            <a:fld id="{C48ACD2A-AC10-4459-B25C-85582C3D5EC0}" type="slidenum">
              <a:rPr lang="en-IN" smtClean="0"/>
              <a:t>13</a:t>
            </a:fld>
            <a:endParaRPr lang="en-IN"/>
          </a:p>
        </p:txBody>
      </p:sp>
    </p:spTree>
    <p:extLst>
      <p:ext uri="{BB962C8B-B14F-4D97-AF65-F5344CB8AC3E}">
        <p14:creationId xmlns:p14="http://schemas.microsoft.com/office/powerpoint/2010/main" val="2061404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5D5870-F29C-B5A7-7A58-D4CB0038AFA8}"/>
              </a:ext>
            </a:extLst>
          </p:cNvPr>
          <p:cNvSpPr txBox="1"/>
          <p:nvPr/>
        </p:nvSpPr>
        <p:spPr>
          <a:xfrm>
            <a:off x="304800" y="619231"/>
            <a:ext cx="10992465" cy="2585323"/>
          </a:xfrm>
          <a:prstGeom prst="rect">
            <a:avLst/>
          </a:prstGeom>
          <a:noFill/>
        </p:spPr>
        <p:txBody>
          <a:bodyPr wrap="square">
            <a:spAutoFit/>
          </a:bodyPr>
          <a:lstStyle/>
          <a:p>
            <a:pPr algn="just"/>
            <a:r>
              <a:rPr lang="en-US" b="1" dirty="0"/>
              <a:t>Band Theory of Semiconductors</a:t>
            </a:r>
          </a:p>
          <a:p>
            <a:pPr algn="just"/>
            <a:r>
              <a:rPr lang="en-US" dirty="0"/>
              <a:t>The introduction of band theory happened during the quantum revolution in science. Walter </a:t>
            </a:r>
            <a:r>
              <a:rPr lang="en-US" dirty="0" err="1"/>
              <a:t>Heitler</a:t>
            </a:r>
            <a:r>
              <a:rPr lang="en-US" dirty="0"/>
              <a:t> and Fritz London discovered the energy bands.</a:t>
            </a:r>
          </a:p>
          <a:p>
            <a:pPr algn="just"/>
            <a:endParaRPr lang="en-US" dirty="0"/>
          </a:p>
          <a:p>
            <a:pPr algn="just"/>
            <a:r>
              <a:rPr lang="en-US" dirty="0"/>
              <a:t>We know that the electrons in an atom are present at different energy levels. When we try to assemble a lattice of a solid with N atoms, each level of an atom must split into N levels in the solid. This splitting of sharp and tightly packed energy levels forms Energy Bands. The gap between adjacent bands representing a range of energies that possess no electron is called a Band Gap.</a:t>
            </a:r>
          </a:p>
          <a:p>
            <a:pPr algn="just"/>
            <a:endParaRPr lang="en-IN" dirty="0"/>
          </a:p>
        </p:txBody>
      </p:sp>
      <p:pic>
        <p:nvPicPr>
          <p:cNvPr id="7" name="Picture 6">
            <a:extLst>
              <a:ext uri="{FF2B5EF4-FFF2-40B4-BE49-F238E27FC236}">
                <a16:creationId xmlns:a16="http://schemas.microsoft.com/office/drawing/2014/main" id="{A89D9D93-B2AA-197D-36A3-EC60FB72D2A9}"/>
              </a:ext>
            </a:extLst>
          </p:cNvPr>
          <p:cNvPicPr>
            <a:picLocks noChangeAspect="1"/>
          </p:cNvPicPr>
          <p:nvPr/>
        </p:nvPicPr>
        <p:blipFill>
          <a:blip r:embed="rId2"/>
          <a:stretch>
            <a:fillRect/>
          </a:stretch>
        </p:blipFill>
        <p:spPr>
          <a:xfrm>
            <a:off x="3474493" y="3068574"/>
            <a:ext cx="5243014" cy="3170195"/>
          </a:xfrm>
          <a:prstGeom prst="rect">
            <a:avLst/>
          </a:prstGeom>
        </p:spPr>
      </p:pic>
      <p:sp>
        <p:nvSpPr>
          <p:cNvPr id="2" name="Date Placeholder 1">
            <a:extLst>
              <a:ext uri="{FF2B5EF4-FFF2-40B4-BE49-F238E27FC236}">
                <a16:creationId xmlns:a16="http://schemas.microsoft.com/office/drawing/2014/main" id="{559C8545-20EC-B5DC-094B-6E0C43A0B9CB}"/>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C0E49907-ABF6-EED2-3797-215368233331}"/>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EACEE10C-8EC7-1D9F-1A9D-9150F1EE8118}"/>
              </a:ext>
            </a:extLst>
          </p:cNvPr>
          <p:cNvSpPr>
            <a:spLocks noGrp="1"/>
          </p:cNvSpPr>
          <p:nvPr>
            <p:ph type="sldNum" sz="quarter" idx="12"/>
          </p:nvPr>
        </p:nvSpPr>
        <p:spPr/>
        <p:txBody>
          <a:bodyPr/>
          <a:lstStyle/>
          <a:p>
            <a:fld id="{C48ACD2A-AC10-4459-B25C-85582C3D5EC0}" type="slidenum">
              <a:rPr lang="en-IN" smtClean="0"/>
              <a:t>14</a:t>
            </a:fld>
            <a:endParaRPr lang="en-IN"/>
          </a:p>
        </p:txBody>
      </p:sp>
    </p:spTree>
    <p:extLst>
      <p:ext uri="{BB962C8B-B14F-4D97-AF65-F5344CB8AC3E}">
        <p14:creationId xmlns:p14="http://schemas.microsoft.com/office/powerpoint/2010/main" val="2120738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B472CF-21EF-8126-39BF-9EA14D7D8710}"/>
              </a:ext>
            </a:extLst>
          </p:cNvPr>
          <p:cNvSpPr txBox="1"/>
          <p:nvPr/>
        </p:nvSpPr>
        <p:spPr>
          <a:xfrm>
            <a:off x="176979" y="363056"/>
            <a:ext cx="11316929" cy="5632311"/>
          </a:xfrm>
          <a:prstGeom prst="rect">
            <a:avLst/>
          </a:prstGeom>
          <a:noFill/>
        </p:spPr>
        <p:txBody>
          <a:bodyPr wrap="square">
            <a:spAutoFit/>
          </a:bodyPr>
          <a:lstStyle/>
          <a:p>
            <a:pPr algn="just"/>
            <a:r>
              <a:rPr lang="en-US" b="1" dirty="0"/>
              <a:t>Conduction Band and Valence Band in Semiconductors</a:t>
            </a:r>
          </a:p>
          <a:p>
            <a:pPr algn="just"/>
            <a:r>
              <a:rPr lang="en-US" b="1" dirty="0"/>
              <a:t>Valence Band</a:t>
            </a:r>
          </a:p>
          <a:p>
            <a:pPr algn="just"/>
            <a:r>
              <a:rPr lang="en-US" dirty="0"/>
              <a:t>The energy band involving the energy levels of valence electrons is known as the valence band. It is the highest occupied energy band. When compared with insulators, the band gap in semiconductors is smaller. It allows the electrons in the valence band to jump into the conduction band on receiving any external energy.</a:t>
            </a:r>
          </a:p>
          <a:p>
            <a:pPr algn="just"/>
            <a:endParaRPr lang="en-US" dirty="0"/>
          </a:p>
          <a:p>
            <a:pPr algn="just"/>
            <a:r>
              <a:rPr lang="en-US" b="1" dirty="0"/>
              <a:t>Conduction Band</a:t>
            </a:r>
          </a:p>
          <a:p>
            <a:pPr algn="just"/>
            <a:r>
              <a:rPr lang="en-US" dirty="0"/>
              <a:t>It is the lowest, unoccupied band that includes the energy levels of positive (holes) or negative (free electrons) charge carriers. It has conducting electrons resulting in the flow of current. The conduction band possess a high energy level and is generally empty. The conduction band in semiconductors accepts the electrons from the valence band.</a:t>
            </a:r>
          </a:p>
          <a:p>
            <a:pPr algn="just"/>
            <a:endParaRPr lang="en-US" dirty="0"/>
          </a:p>
          <a:p>
            <a:pPr algn="just"/>
            <a:r>
              <a:rPr lang="en-US" b="1" dirty="0"/>
              <a:t>What Is the Fermi Level in Semiconductors?</a:t>
            </a:r>
          </a:p>
          <a:p>
            <a:pPr algn="just"/>
            <a:r>
              <a:rPr lang="en-US" dirty="0"/>
              <a:t>The Fermi level (denoted by EF) is present between the valence and conduction bands. It is the highest occupied molecular orbital at absolute zero. The charge carriers in this state have their own quantum states and generally do not interact with each other. When the temperature rises above absolute zero, these charge carriers will begin to occupy states above the Fermi level.</a:t>
            </a:r>
          </a:p>
          <a:p>
            <a:pPr algn="just"/>
            <a:endParaRPr lang="en-US" dirty="0"/>
          </a:p>
          <a:p>
            <a:pPr algn="just"/>
            <a:r>
              <a:rPr lang="en-US" dirty="0"/>
              <a:t>In a p-type semiconductor, there is an increase in the density of unfilled states. Thus, accommodating more electrons at the lower energy levels. However, in an n-type semiconductor, the density of states increases, therefore, accommodating more electrons at higher energy levels.</a:t>
            </a:r>
            <a:endParaRPr lang="en-IN" dirty="0"/>
          </a:p>
        </p:txBody>
      </p:sp>
      <p:sp>
        <p:nvSpPr>
          <p:cNvPr id="2" name="Date Placeholder 1">
            <a:extLst>
              <a:ext uri="{FF2B5EF4-FFF2-40B4-BE49-F238E27FC236}">
                <a16:creationId xmlns:a16="http://schemas.microsoft.com/office/drawing/2014/main" id="{D0CA355B-F63A-982A-F8CB-92F7164FCE5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C241B397-F7FD-9FC1-457B-7523DDFAC710}"/>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E29A0558-3E18-E7D6-B008-C7C702B7F558}"/>
              </a:ext>
            </a:extLst>
          </p:cNvPr>
          <p:cNvSpPr>
            <a:spLocks noGrp="1"/>
          </p:cNvSpPr>
          <p:nvPr>
            <p:ph type="sldNum" sz="quarter" idx="12"/>
          </p:nvPr>
        </p:nvSpPr>
        <p:spPr/>
        <p:txBody>
          <a:bodyPr/>
          <a:lstStyle/>
          <a:p>
            <a:fld id="{C48ACD2A-AC10-4459-B25C-85582C3D5EC0}" type="slidenum">
              <a:rPr lang="en-IN" smtClean="0"/>
              <a:t>15</a:t>
            </a:fld>
            <a:endParaRPr lang="en-IN"/>
          </a:p>
        </p:txBody>
      </p:sp>
    </p:spTree>
    <p:extLst>
      <p:ext uri="{BB962C8B-B14F-4D97-AF65-F5344CB8AC3E}">
        <p14:creationId xmlns:p14="http://schemas.microsoft.com/office/powerpoint/2010/main" val="96246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E45FA2-9420-1979-E44C-47340935D2DA}"/>
              </a:ext>
            </a:extLst>
          </p:cNvPr>
          <p:cNvSpPr txBox="1"/>
          <p:nvPr/>
        </p:nvSpPr>
        <p:spPr>
          <a:xfrm>
            <a:off x="314633" y="411369"/>
            <a:ext cx="10903974" cy="3693319"/>
          </a:xfrm>
          <a:prstGeom prst="rect">
            <a:avLst/>
          </a:prstGeom>
          <a:noFill/>
        </p:spPr>
        <p:txBody>
          <a:bodyPr wrap="square">
            <a:spAutoFit/>
          </a:bodyPr>
          <a:lstStyle/>
          <a:p>
            <a:pPr algn="just"/>
            <a:r>
              <a:rPr lang="en-US" b="1" dirty="0"/>
              <a:t>Properties of Semiconductors</a:t>
            </a:r>
          </a:p>
          <a:p>
            <a:pPr algn="just"/>
            <a:r>
              <a:rPr lang="en-US" dirty="0"/>
              <a:t>Semiconductors can conduct electricity under preferable conditions or circumstances. This unique property makes it an excellent material to conduct electricity in a controlled manner as required.</a:t>
            </a:r>
          </a:p>
          <a:p>
            <a:pPr algn="just"/>
            <a:endParaRPr lang="en-US" dirty="0"/>
          </a:p>
          <a:p>
            <a:pPr algn="just"/>
            <a:r>
              <a:rPr lang="en-US" dirty="0"/>
              <a:t>Unlike conductors, the charge carriers in semiconductors arise only because of external energy (thermal agitation). It causes a certain number of valence electrons to cross the energy gap and jump into the conduction band, leaving an equal amount of unoccupied energy states, i.e., holes. The conduction due to electrons and holes is equally important.</a:t>
            </a:r>
          </a:p>
          <a:p>
            <a:pPr algn="just"/>
            <a:endParaRPr lang="en-US" dirty="0"/>
          </a:p>
          <a:p>
            <a:pPr algn="just"/>
            <a:r>
              <a:rPr lang="en-US" dirty="0"/>
              <a:t>Resistivity: 10-5 to 106 </a:t>
            </a:r>
            <a:r>
              <a:rPr lang="en-US" dirty="0" err="1"/>
              <a:t>Ωm</a:t>
            </a:r>
            <a:endParaRPr lang="en-US" dirty="0"/>
          </a:p>
          <a:p>
            <a:pPr algn="just"/>
            <a:r>
              <a:rPr lang="en-US" dirty="0"/>
              <a:t>Conductivity: 105 to 10-6 mho/m</a:t>
            </a:r>
          </a:p>
          <a:p>
            <a:pPr algn="just"/>
            <a:r>
              <a:rPr lang="en-US" dirty="0"/>
              <a:t>Temperature coefficient of resistance: Negative</a:t>
            </a:r>
          </a:p>
          <a:p>
            <a:pPr algn="just"/>
            <a:r>
              <a:rPr lang="en-US" dirty="0"/>
              <a:t>Current flow: Due to electrons and holes</a:t>
            </a:r>
            <a:endParaRPr lang="en-IN" dirty="0"/>
          </a:p>
        </p:txBody>
      </p:sp>
      <p:sp>
        <p:nvSpPr>
          <p:cNvPr id="2" name="Date Placeholder 1">
            <a:extLst>
              <a:ext uri="{FF2B5EF4-FFF2-40B4-BE49-F238E27FC236}">
                <a16:creationId xmlns:a16="http://schemas.microsoft.com/office/drawing/2014/main" id="{86AAF358-D25E-6DAC-00AA-9AEC2D208758}"/>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79462655-DCD9-AC95-B549-70B6F64AF44E}"/>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84A3AA6E-88EB-2625-12A9-F192ED3906DC}"/>
              </a:ext>
            </a:extLst>
          </p:cNvPr>
          <p:cNvSpPr>
            <a:spLocks noGrp="1"/>
          </p:cNvSpPr>
          <p:nvPr>
            <p:ph type="sldNum" sz="quarter" idx="12"/>
          </p:nvPr>
        </p:nvSpPr>
        <p:spPr/>
        <p:txBody>
          <a:bodyPr/>
          <a:lstStyle/>
          <a:p>
            <a:fld id="{C48ACD2A-AC10-4459-B25C-85582C3D5EC0}" type="slidenum">
              <a:rPr lang="en-IN" smtClean="0"/>
              <a:t>16</a:t>
            </a:fld>
            <a:endParaRPr lang="en-IN"/>
          </a:p>
        </p:txBody>
      </p:sp>
    </p:spTree>
    <p:extLst>
      <p:ext uri="{BB962C8B-B14F-4D97-AF65-F5344CB8AC3E}">
        <p14:creationId xmlns:p14="http://schemas.microsoft.com/office/powerpoint/2010/main" val="406258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956A59-43F5-D50C-8C69-E80DC4C8C8C3}"/>
              </a:ext>
            </a:extLst>
          </p:cNvPr>
          <p:cNvSpPr txBox="1"/>
          <p:nvPr/>
        </p:nvSpPr>
        <p:spPr>
          <a:xfrm>
            <a:off x="806245" y="199804"/>
            <a:ext cx="11051458" cy="4801314"/>
          </a:xfrm>
          <a:prstGeom prst="rect">
            <a:avLst/>
          </a:prstGeom>
          <a:noFill/>
        </p:spPr>
        <p:txBody>
          <a:bodyPr wrap="square">
            <a:spAutoFit/>
          </a:bodyPr>
          <a:lstStyle/>
          <a:p>
            <a:pPr algn="just"/>
            <a:endParaRPr lang="en-US" b="1" dirty="0"/>
          </a:p>
          <a:p>
            <a:pPr algn="just"/>
            <a:r>
              <a:rPr lang="en-US" b="1" dirty="0"/>
              <a:t>Why Does the Resistivity of Semiconductors Go Down with Temperature?</a:t>
            </a:r>
          </a:p>
          <a:p>
            <a:pPr algn="just"/>
            <a:r>
              <a:rPr lang="en-US" dirty="0"/>
              <a:t>The difference in resistivity between conductors and semiconductors is due to their difference in charge carrier density.</a:t>
            </a:r>
          </a:p>
          <a:p>
            <a:pPr algn="just"/>
            <a:endParaRPr lang="en-US" dirty="0"/>
          </a:p>
          <a:p>
            <a:pPr algn="just"/>
            <a:r>
              <a:rPr lang="en-US" dirty="0"/>
              <a:t>The resistivity of semiconductors decreases with temperature because the number of charge carriers increases rapidly with an increase in temperature, making the fractional change, i.e., the temperature coefficient negative.</a:t>
            </a:r>
          </a:p>
          <a:p>
            <a:pPr algn="just"/>
            <a:endParaRPr lang="en-US" dirty="0"/>
          </a:p>
          <a:p>
            <a:pPr algn="just"/>
            <a:r>
              <a:rPr lang="en-US" dirty="0"/>
              <a:t>Some Important Properties of Semiconductors</a:t>
            </a:r>
          </a:p>
          <a:p>
            <a:pPr marL="342900" indent="-342900" algn="just">
              <a:buFont typeface="+mj-lt"/>
              <a:buAutoNum type="arabicPeriod"/>
            </a:pPr>
            <a:r>
              <a:rPr lang="en-US" dirty="0"/>
              <a:t>Semiconductors act like insulators at zero Kelvin.</a:t>
            </a:r>
          </a:p>
          <a:p>
            <a:pPr marL="342900" indent="-342900" algn="just">
              <a:buFont typeface="+mj-lt"/>
              <a:buAutoNum type="arabicPeriod"/>
            </a:pPr>
            <a:r>
              <a:rPr lang="en-US" dirty="0"/>
              <a:t>On increasing the temperature, they work as conductors.</a:t>
            </a:r>
          </a:p>
          <a:p>
            <a:pPr marL="342900" indent="-342900" algn="just">
              <a:buFont typeface="+mj-lt"/>
              <a:buAutoNum type="arabicPeriod"/>
            </a:pPr>
            <a:r>
              <a:rPr lang="en-US" dirty="0"/>
              <a:t>Due to their exceptional electrical properties, semiconductors can be modified by doping to make semiconductor devices suitable for energy conversion, switches and amplifiers.</a:t>
            </a:r>
          </a:p>
          <a:p>
            <a:pPr marL="342900" indent="-342900" algn="just">
              <a:buFont typeface="+mj-lt"/>
              <a:buAutoNum type="arabicPeriod"/>
            </a:pPr>
            <a:r>
              <a:rPr lang="en-US" dirty="0"/>
              <a:t>Lesser power losses.</a:t>
            </a:r>
          </a:p>
          <a:p>
            <a:pPr marL="342900" indent="-342900" algn="just">
              <a:buFont typeface="+mj-lt"/>
              <a:buAutoNum type="arabicPeriod"/>
            </a:pPr>
            <a:r>
              <a:rPr lang="en-US" dirty="0"/>
              <a:t>Semiconductors are smaller in size and possess less weight.</a:t>
            </a:r>
          </a:p>
          <a:p>
            <a:pPr marL="342900" indent="-342900" algn="just">
              <a:buFont typeface="+mj-lt"/>
              <a:buAutoNum type="arabicPeriod"/>
            </a:pPr>
            <a:r>
              <a:rPr lang="en-US" dirty="0"/>
              <a:t>Their resistivity is higher than conductors but lesser than insulators.</a:t>
            </a:r>
          </a:p>
          <a:p>
            <a:pPr marL="342900" indent="-342900" algn="just">
              <a:buFont typeface="+mj-lt"/>
              <a:buAutoNum type="arabicPeriod"/>
            </a:pPr>
            <a:r>
              <a:rPr lang="en-US" dirty="0"/>
              <a:t>The resistance of semiconductor materials decreases with an increase in temperature and vice-versa.</a:t>
            </a:r>
            <a:endParaRPr lang="en-IN" dirty="0"/>
          </a:p>
        </p:txBody>
      </p:sp>
      <p:sp>
        <p:nvSpPr>
          <p:cNvPr id="2" name="Date Placeholder 1">
            <a:extLst>
              <a:ext uri="{FF2B5EF4-FFF2-40B4-BE49-F238E27FC236}">
                <a16:creationId xmlns:a16="http://schemas.microsoft.com/office/drawing/2014/main" id="{6864F0B7-4831-CB84-09F4-2D9273D493C0}"/>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BDDDD3AF-8E46-2AC7-49E8-D35A083A0882}"/>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2A4D1DDD-780C-BBA4-B8F5-628141C2462E}"/>
              </a:ext>
            </a:extLst>
          </p:cNvPr>
          <p:cNvSpPr>
            <a:spLocks noGrp="1"/>
          </p:cNvSpPr>
          <p:nvPr>
            <p:ph type="sldNum" sz="quarter" idx="12"/>
          </p:nvPr>
        </p:nvSpPr>
        <p:spPr/>
        <p:txBody>
          <a:bodyPr/>
          <a:lstStyle/>
          <a:p>
            <a:fld id="{C48ACD2A-AC10-4459-B25C-85582C3D5EC0}" type="slidenum">
              <a:rPr lang="en-IN" smtClean="0"/>
              <a:t>17</a:t>
            </a:fld>
            <a:endParaRPr lang="en-IN"/>
          </a:p>
        </p:txBody>
      </p:sp>
    </p:spTree>
    <p:extLst>
      <p:ext uri="{BB962C8B-B14F-4D97-AF65-F5344CB8AC3E}">
        <p14:creationId xmlns:p14="http://schemas.microsoft.com/office/powerpoint/2010/main" val="2986945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1311AE-53D3-4A5D-26EE-3C036F9FCC87}"/>
              </a:ext>
            </a:extLst>
          </p:cNvPr>
          <p:cNvSpPr txBox="1"/>
          <p:nvPr/>
        </p:nvSpPr>
        <p:spPr>
          <a:xfrm>
            <a:off x="983226" y="411710"/>
            <a:ext cx="8927690" cy="1477328"/>
          </a:xfrm>
          <a:prstGeom prst="rect">
            <a:avLst/>
          </a:prstGeom>
          <a:noFill/>
        </p:spPr>
        <p:txBody>
          <a:bodyPr wrap="square">
            <a:spAutoFit/>
          </a:bodyPr>
          <a:lstStyle/>
          <a:p>
            <a:r>
              <a:rPr lang="en-US" b="1" dirty="0"/>
              <a:t>Types of Semiconductors</a:t>
            </a:r>
          </a:p>
          <a:p>
            <a:r>
              <a:rPr lang="en-US" dirty="0"/>
              <a:t>Semiconductors can be classified as follows:</a:t>
            </a:r>
          </a:p>
          <a:p>
            <a:endParaRPr lang="en-US" dirty="0"/>
          </a:p>
          <a:p>
            <a:pPr marL="342900" indent="-342900">
              <a:buFont typeface="+mj-lt"/>
              <a:buAutoNum type="arabicPeriod"/>
            </a:pPr>
            <a:r>
              <a:rPr lang="en-US" dirty="0"/>
              <a:t>Intrinsic Semiconductor</a:t>
            </a:r>
          </a:p>
          <a:p>
            <a:pPr marL="342900" indent="-342900">
              <a:buFont typeface="+mj-lt"/>
              <a:buAutoNum type="arabicPeriod"/>
            </a:pPr>
            <a:r>
              <a:rPr lang="en-US" dirty="0"/>
              <a:t>Extrinsic Semiconductor</a:t>
            </a:r>
            <a:endParaRPr lang="en-IN" dirty="0"/>
          </a:p>
        </p:txBody>
      </p:sp>
      <p:pic>
        <p:nvPicPr>
          <p:cNvPr id="7" name="Picture 6">
            <a:extLst>
              <a:ext uri="{FF2B5EF4-FFF2-40B4-BE49-F238E27FC236}">
                <a16:creationId xmlns:a16="http://schemas.microsoft.com/office/drawing/2014/main" id="{33AB38E4-B738-E8E8-2956-D2B128522628}"/>
              </a:ext>
            </a:extLst>
          </p:cNvPr>
          <p:cNvPicPr>
            <a:picLocks noChangeAspect="1"/>
          </p:cNvPicPr>
          <p:nvPr/>
        </p:nvPicPr>
        <p:blipFill>
          <a:blip r:embed="rId2"/>
          <a:stretch>
            <a:fillRect/>
          </a:stretch>
        </p:blipFill>
        <p:spPr>
          <a:xfrm>
            <a:off x="4715487" y="2086510"/>
            <a:ext cx="1463167" cy="403895"/>
          </a:xfrm>
          <a:prstGeom prst="rect">
            <a:avLst/>
          </a:prstGeom>
        </p:spPr>
      </p:pic>
      <p:pic>
        <p:nvPicPr>
          <p:cNvPr id="9" name="Picture 8">
            <a:extLst>
              <a:ext uri="{FF2B5EF4-FFF2-40B4-BE49-F238E27FC236}">
                <a16:creationId xmlns:a16="http://schemas.microsoft.com/office/drawing/2014/main" id="{2CC9F8F8-CA60-1CA2-4863-9072EDCFD470}"/>
              </a:ext>
            </a:extLst>
          </p:cNvPr>
          <p:cNvPicPr>
            <a:picLocks noChangeAspect="1"/>
          </p:cNvPicPr>
          <p:nvPr/>
        </p:nvPicPr>
        <p:blipFill>
          <a:blip r:embed="rId3"/>
          <a:stretch>
            <a:fillRect/>
          </a:stretch>
        </p:blipFill>
        <p:spPr>
          <a:xfrm>
            <a:off x="3272277" y="2490405"/>
            <a:ext cx="4770533" cy="2194750"/>
          </a:xfrm>
          <a:prstGeom prst="rect">
            <a:avLst/>
          </a:prstGeom>
        </p:spPr>
      </p:pic>
      <p:sp>
        <p:nvSpPr>
          <p:cNvPr id="2" name="Date Placeholder 1">
            <a:extLst>
              <a:ext uri="{FF2B5EF4-FFF2-40B4-BE49-F238E27FC236}">
                <a16:creationId xmlns:a16="http://schemas.microsoft.com/office/drawing/2014/main" id="{E9663DEB-78E7-D5B8-E582-E60061A797D1}"/>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801870DF-6341-03B4-E874-C9F471111DF6}"/>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283BCAC1-D2CE-5173-2A89-993B35D22843}"/>
              </a:ext>
            </a:extLst>
          </p:cNvPr>
          <p:cNvSpPr>
            <a:spLocks noGrp="1"/>
          </p:cNvSpPr>
          <p:nvPr>
            <p:ph type="sldNum" sz="quarter" idx="12"/>
          </p:nvPr>
        </p:nvSpPr>
        <p:spPr/>
        <p:txBody>
          <a:bodyPr/>
          <a:lstStyle/>
          <a:p>
            <a:fld id="{C48ACD2A-AC10-4459-B25C-85582C3D5EC0}" type="slidenum">
              <a:rPr lang="en-IN" smtClean="0"/>
              <a:t>18</a:t>
            </a:fld>
            <a:endParaRPr lang="en-IN"/>
          </a:p>
        </p:txBody>
      </p:sp>
    </p:spTree>
    <p:extLst>
      <p:ext uri="{BB962C8B-B14F-4D97-AF65-F5344CB8AC3E}">
        <p14:creationId xmlns:p14="http://schemas.microsoft.com/office/powerpoint/2010/main" val="3721133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A03AD9-592D-C690-F487-47BEF439BDDE}"/>
              </a:ext>
            </a:extLst>
          </p:cNvPr>
          <p:cNvSpPr txBox="1"/>
          <p:nvPr/>
        </p:nvSpPr>
        <p:spPr>
          <a:xfrm>
            <a:off x="688258" y="344580"/>
            <a:ext cx="11198942" cy="923330"/>
          </a:xfrm>
          <a:prstGeom prst="rect">
            <a:avLst/>
          </a:prstGeom>
          <a:noFill/>
        </p:spPr>
        <p:txBody>
          <a:bodyPr wrap="square">
            <a:spAutoFit/>
          </a:bodyPr>
          <a:lstStyle/>
          <a:p>
            <a:pPr algn="just"/>
            <a:r>
              <a:rPr lang="en-US" b="1" dirty="0"/>
              <a:t>Intrinsic Semiconductor</a:t>
            </a:r>
          </a:p>
          <a:p>
            <a:pPr algn="just"/>
            <a:r>
              <a:rPr lang="en-US" dirty="0"/>
              <a:t>An intrinsic type of semiconductor material is made to be very pure chemically. It is made up of only a single type of element.</a:t>
            </a:r>
            <a:endParaRPr lang="en-IN" dirty="0"/>
          </a:p>
        </p:txBody>
      </p:sp>
      <p:pic>
        <p:nvPicPr>
          <p:cNvPr id="6" name="Picture 5">
            <a:extLst>
              <a:ext uri="{FF2B5EF4-FFF2-40B4-BE49-F238E27FC236}">
                <a16:creationId xmlns:a16="http://schemas.microsoft.com/office/drawing/2014/main" id="{0DDB32B8-C9FE-DFA5-AAB6-788504B24ECB}"/>
              </a:ext>
            </a:extLst>
          </p:cNvPr>
          <p:cNvPicPr>
            <a:picLocks noChangeAspect="1"/>
          </p:cNvPicPr>
          <p:nvPr/>
        </p:nvPicPr>
        <p:blipFill>
          <a:blip r:embed="rId2"/>
          <a:stretch>
            <a:fillRect/>
          </a:stretch>
        </p:blipFill>
        <p:spPr>
          <a:xfrm>
            <a:off x="3048000" y="1691249"/>
            <a:ext cx="5082980" cy="3337849"/>
          </a:xfrm>
          <a:prstGeom prst="rect">
            <a:avLst/>
          </a:prstGeom>
        </p:spPr>
      </p:pic>
      <p:sp>
        <p:nvSpPr>
          <p:cNvPr id="10" name="TextBox 9">
            <a:extLst>
              <a:ext uri="{FF2B5EF4-FFF2-40B4-BE49-F238E27FC236}">
                <a16:creationId xmlns:a16="http://schemas.microsoft.com/office/drawing/2014/main" id="{41079997-FA30-6FDF-BFC3-F5B0C6CC71B5}"/>
              </a:ext>
            </a:extLst>
          </p:cNvPr>
          <p:cNvSpPr txBox="1"/>
          <p:nvPr/>
        </p:nvSpPr>
        <p:spPr>
          <a:xfrm>
            <a:off x="688258" y="5452437"/>
            <a:ext cx="10962968" cy="646331"/>
          </a:xfrm>
          <a:prstGeom prst="rect">
            <a:avLst/>
          </a:prstGeom>
          <a:noFill/>
        </p:spPr>
        <p:txBody>
          <a:bodyPr wrap="square">
            <a:spAutoFit/>
          </a:bodyPr>
          <a:lstStyle/>
          <a:p>
            <a:r>
              <a:rPr lang="en-US" dirty="0"/>
              <a:t>Germanium (Ge) and silicon (Si) are the most common types of intrinsic semiconductor elements. They have four valence electrons (tetravalent). They are bound to the atom by a covalent bond at absolute zero temperature.</a:t>
            </a:r>
            <a:endParaRPr lang="en-IN" dirty="0"/>
          </a:p>
        </p:txBody>
      </p:sp>
      <p:sp>
        <p:nvSpPr>
          <p:cNvPr id="2" name="Date Placeholder 1">
            <a:extLst>
              <a:ext uri="{FF2B5EF4-FFF2-40B4-BE49-F238E27FC236}">
                <a16:creationId xmlns:a16="http://schemas.microsoft.com/office/drawing/2014/main" id="{DF80B6FA-9865-085E-A514-DF402EB832DB}"/>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71F5439E-6015-6A2F-3D80-7F8458B96664}"/>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E7574F1C-685F-D63A-F49D-F88E63453ED3}"/>
              </a:ext>
            </a:extLst>
          </p:cNvPr>
          <p:cNvSpPr>
            <a:spLocks noGrp="1"/>
          </p:cNvSpPr>
          <p:nvPr>
            <p:ph type="sldNum" sz="quarter" idx="12"/>
          </p:nvPr>
        </p:nvSpPr>
        <p:spPr/>
        <p:txBody>
          <a:bodyPr/>
          <a:lstStyle/>
          <a:p>
            <a:fld id="{C48ACD2A-AC10-4459-B25C-85582C3D5EC0}" type="slidenum">
              <a:rPr lang="en-IN" smtClean="0"/>
              <a:t>19</a:t>
            </a:fld>
            <a:endParaRPr lang="en-IN"/>
          </a:p>
        </p:txBody>
      </p:sp>
    </p:spTree>
    <p:extLst>
      <p:ext uri="{BB962C8B-B14F-4D97-AF65-F5344CB8AC3E}">
        <p14:creationId xmlns:p14="http://schemas.microsoft.com/office/powerpoint/2010/main" val="3160609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932678-C446-BB20-45A6-11E8C72A45DA}"/>
              </a:ext>
            </a:extLst>
          </p:cNvPr>
          <p:cNvSpPr txBox="1"/>
          <p:nvPr/>
        </p:nvSpPr>
        <p:spPr>
          <a:xfrm>
            <a:off x="422787" y="889252"/>
            <a:ext cx="11444747" cy="1754326"/>
          </a:xfrm>
          <a:prstGeom prst="rect">
            <a:avLst/>
          </a:prstGeom>
          <a:noFill/>
        </p:spPr>
        <p:txBody>
          <a:bodyPr wrap="square">
            <a:spAutoFit/>
          </a:bodyPr>
          <a:lstStyle/>
          <a:p>
            <a:r>
              <a:rPr lang="en-US" dirty="0"/>
              <a:t>What Is Atomic Structure?</a:t>
            </a:r>
          </a:p>
          <a:p>
            <a:r>
              <a:rPr lang="en-US" dirty="0"/>
              <a:t>The atomic structure of an element refers to the constitution of its nucleus and the arrangement of the electrons around it. Primarily, the atomic structure of matter is made up of protons, electrons and neutrons.</a:t>
            </a:r>
          </a:p>
          <a:p>
            <a:endParaRPr lang="en-US" dirty="0"/>
          </a:p>
          <a:p>
            <a:r>
              <a:rPr lang="en-US" dirty="0"/>
              <a:t>The protons and neutrons make up the nucleus of the atom, which is surrounded by the electrons belonging to the atom. The atomic number of an element describes the total number of protons in its nucleus.</a:t>
            </a:r>
            <a:endParaRPr lang="en-IN" dirty="0"/>
          </a:p>
        </p:txBody>
      </p:sp>
      <p:sp>
        <p:nvSpPr>
          <p:cNvPr id="6" name="TextBox 5">
            <a:extLst>
              <a:ext uri="{FF2B5EF4-FFF2-40B4-BE49-F238E27FC236}">
                <a16:creationId xmlns:a16="http://schemas.microsoft.com/office/drawing/2014/main" id="{EF14609B-D049-4294-5F9B-162BF170ECA9}"/>
              </a:ext>
            </a:extLst>
          </p:cNvPr>
          <p:cNvSpPr txBox="1"/>
          <p:nvPr/>
        </p:nvSpPr>
        <p:spPr>
          <a:xfrm>
            <a:off x="4218039" y="353961"/>
            <a:ext cx="1905330" cy="646331"/>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UNIT-1</a:t>
            </a:r>
          </a:p>
          <a:p>
            <a:r>
              <a:rPr lang="en-US" b="1" dirty="0">
                <a:latin typeface="Times New Roman" panose="02020603050405020304" pitchFamily="18" charset="0"/>
                <a:cs typeface="Times New Roman" panose="02020603050405020304" pitchFamily="18" charset="0"/>
              </a:rPr>
              <a:t>Atomic Structure</a:t>
            </a:r>
            <a:endParaRPr lang="en-IN"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C82D313-C053-FD29-0E1A-CCD43917B514}"/>
              </a:ext>
            </a:extLst>
          </p:cNvPr>
          <p:cNvPicPr>
            <a:picLocks noChangeAspect="1"/>
          </p:cNvPicPr>
          <p:nvPr/>
        </p:nvPicPr>
        <p:blipFill>
          <a:blip r:embed="rId2"/>
          <a:stretch>
            <a:fillRect/>
          </a:stretch>
        </p:blipFill>
        <p:spPr>
          <a:xfrm>
            <a:off x="3939353" y="3008292"/>
            <a:ext cx="4313294" cy="3063505"/>
          </a:xfrm>
          <a:prstGeom prst="rect">
            <a:avLst/>
          </a:prstGeom>
        </p:spPr>
      </p:pic>
      <p:sp>
        <p:nvSpPr>
          <p:cNvPr id="11" name="Date Placeholder 10">
            <a:extLst>
              <a:ext uri="{FF2B5EF4-FFF2-40B4-BE49-F238E27FC236}">
                <a16:creationId xmlns:a16="http://schemas.microsoft.com/office/drawing/2014/main" id="{F012C41D-D283-7556-4451-09E6371CEE39}"/>
              </a:ext>
            </a:extLst>
          </p:cNvPr>
          <p:cNvSpPr>
            <a:spLocks noGrp="1"/>
          </p:cNvSpPr>
          <p:nvPr>
            <p:ph type="dt" sz="half" idx="10"/>
          </p:nvPr>
        </p:nvSpPr>
        <p:spPr/>
        <p:txBody>
          <a:bodyPr/>
          <a:lstStyle/>
          <a:p>
            <a:r>
              <a:rPr lang="en-IN"/>
              <a:t>S.VANI</a:t>
            </a:r>
          </a:p>
        </p:txBody>
      </p:sp>
      <p:sp>
        <p:nvSpPr>
          <p:cNvPr id="12" name="Footer Placeholder 11">
            <a:extLst>
              <a:ext uri="{FF2B5EF4-FFF2-40B4-BE49-F238E27FC236}">
                <a16:creationId xmlns:a16="http://schemas.microsoft.com/office/drawing/2014/main" id="{62536453-A4F0-B14A-E704-09176DB1E09C}"/>
              </a:ext>
            </a:extLst>
          </p:cNvPr>
          <p:cNvSpPr>
            <a:spLocks noGrp="1"/>
          </p:cNvSpPr>
          <p:nvPr>
            <p:ph type="ftr" sz="quarter" idx="11"/>
          </p:nvPr>
        </p:nvSpPr>
        <p:spPr/>
        <p:txBody>
          <a:bodyPr/>
          <a:lstStyle/>
          <a:p>
            <a:r>
              <a:rPr lang="en-IN"/>
              <a:t>BASIC ELECTRONICS</a:t>
            </a:r>
          </a:p>
        </p:txBody>
      </p:sp>
      <p:sp>
        <p:nvSpPr>
          <p:cNvPr id="13" name="Slide Number Placeholder 12">
            <a:extLst>
              <a:ext uri="{FF2B5EF4-FFF2-40B4-BE49-F238E27FC236}">
                <a16:creationId xmlns:a16="http://schemas.microsoft.com/office/drawing/2014/main" id="{7E84F14A-C291-9D0C-C2EE-9DF097E30CAA}"/>
              </a:ext>
            </a:extLst>
          </p:cNvPr>
          <p:cNvSpPr>
            <a:spLocks noGrp="1"/>
          </p:cNvSpPr>
          <p:nvPr>
            <p:ph type="sldNum" sz="quarter" idx="12"/>
          </p:nvPr>
        </p:nvSpPr>
        <p:spPr/>
        <p:txBody>
          <a:bodyPr/>
          <a:lstStyle/>
          <a:p>
            <a:fld id="{C48ACD2A-AC10-4459-B25C-85582C3D5EC0}" type="slidenum">
              <a:rPr lang="en-IN" smtClean="0"/>
              <a:t>2</a:t>
            </a:fld>
            <a:endParaRPr lang="en-IN"/>
          </a:p>
        </p:txBody>
      </p:sp>
    </p:spTree>
    <p:extLst>
      <p:ext uri="{BB962C8B-B14F-4D97-AF65-F5344CB8AC3E}">
        <p14:creationId xmlns:p14="http://schemas.microsoft.com/office/powerpoint/2010/main" val="2782468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571041-F371-89F0-FFC1-D9469C56E2B1}"/>
              </a:ext>
            </a:extLst>
          </p:cNvPr>
          <p:cNvSpPr txBox="1"/>
          <p:nvPr/>
        </p:nvSpPr>
        <p:spPr>
          <a:xfrm>
            <a:off x="285135" y="319829"/>
            <a:ext cx="11257936" cy="1477328"/>
          </a:xfrm>
          <a:prstGeom prst="rect">
            <a:avLst/>
          </a:prstGeom>
          <a:noFill/>
        </p:spPr>
        <p:txBody>
          <a:bodyPr wrap="square">
            <a:spAutoFit/>
          </a:bodyPr>
          <a:lstStyle/>
          <a:p>
            <a:pPr algn="just"/>
            <a:r>
              <a:rPr lang="en-US" dirty="0"/>
              <a:t>When the temperature rises due to collisions, few electrons are unbounded and become free to move through the lattice, thus creating an absence in its original position (hole). These free electrons and holes contribute to the conduction of electricity in the semiconductor. The negative and positive charge carriers are equal in number.</a:t>
            </a:r>
          </a:p>
          <a:p>
            <a:pPr algn="just"/>
            <a:endParaRPr lang="en-US" dirty="0"/>
          </a:p>
          <a:p>
            <a:pPr algn="just"/>
            <a:r>
              <a:rPr lang="en-US" dirty="0"/>
              <a:t>The thermal energy is capable of </a:t>
            </a:r>
            <a:r>
              <a:rPr lang="en-US" dirty="0" err="1"/>
              <a:t>ionising</a:t>
            </a:r>
            <a:r>
              <a:rPr lang="en-US" dirty="0"/>
              <a:t> a few atoms in the lattice, and hence, their conductivity is less.</a:t>
            </a:r>
            <a:endParaRPr lang="en-IN" dirty="0"/>
          </a:p>
        </p:txBody>
      </p:sp>
      <p:sp>
        <p:nvSpPr>
          <p:cNvPr id="7" name="TextBox 6">
            <a:extLst>
              <a:ext uri="{FF2B5EF4-FFF2-40B4-BE49-F238E27FC236}">
                <a16:creationId xmlns:a16="http://schemas.microsoft.com/office/drawing/2014/main" id="{DCFE979C-914A-EE29-54E4-403CE02392D1}"/>
              </a:ext>
            </a:extLst>
          </p:cNvPr>
          <p:cNvSpPr txBox="1"/>
          <p:nvPr/>
        </p:nvSpPr>
        <p:spPr>
          <a:xfrm>
            <a:off x="481781" y="2277296"/>
            <a:ext cx="11257936" cy="1477328"/>
          </a:xfrm>
          <a:prstGeom prst="rect">
            <a:avLst/>
          </a:prstGeom>
          <a:noFill/>
        </p:spPr>
        <p:txBody>
          <a:bodyPr wrap="square">
            <a:spAutoFit/>
          </a:bodyPr>
          <a:lstStyle/>
          <a:p>
            <a:pPr algn="just"/>
            <a:r>
              <a:rPr lang="en-US" b="1" dirty="0"/>
              <a:t>The Lattice of Pure Silicon Semiconductor at Different Temperatures</a:t>
            </a:r>
          </a:p>
          <a:p>
            <a:pPr algn="just"/>
            <a:r>
              <a:rPr lang="en-US" dirty="0"/>
              <a:t>At absolute zero Kelvin temperature: At this temperature, the covalent bonds are very strong, there are no free electrons, and the semiconductor behaves as a perfect insulator.</a:t>
            </a:r>
          </a:p>
          <a:p>
            <a:pPr algn="just"/>
            <a:r>
              <a:rPr lang="en-US" dirty="0"/>
              <a:t>Above absolute temperature: With an increase in temperature, a few valence electrons jump into the conduction band, and hence, it behaves like a poor conductor.</a:t>
            </a:r>
            <a:endParaRPr lang="en-IN" dirty="0"/>
          </a:p>
        </p:txBody>
      </p:sp>
      <p:sp>
        <p:nvSpPr>
          <p:cNvPr id="2" name="Date Placeholder 1">
            <a:extLst>
              <a:ext uri="{FF2B5EF4-FFF2-40B4-BE49-F238E27FC236}">
                <a16:creationId xmlns:a16="http://schemas.microsoft.com/office/drawing/2014/main" id="{FCC13813-B1B3-26AD-9939-90AFB9FE8AC0}"/>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9E542D37-7BE3-5676-7AAF-FBF819D42FC8}"/>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1100FD11-6C21-52A7-C2D5-A30158993102}"/>
              </a:ext>
            </a:extLst>
          </p:cNvPr>
          <p:cNvSpPr>
            <a:spLocks noGrp="1"/>
          </p:cNvSpPr>
          <p:nvPr>
            <p:ph type="sldNum" sz="quarter" idx="12"/>
          </p:nvPr>
        </p:nvSpPr>
        <p:spPr/>
        <p:txBody>
          <a:bodyPr/>
          <a:lstStyle/>
          <a:p>
            <a:fld id="{C48ACD2A-AC10-4459-B25C-85582C3D5EC0}" type="slidenum">
              <a:rPr lang="en-IN" smtClean="0"/>
              <a:t>20</a:t>
            </a:fld>
            <a:endParaRPr lang="en-IN"/>
          </a:p>
        </p:txBody>
      </p:sp>
    </p:spTree>
    <p:extLst>
      <p:ext uri="{BB962C8B-B14F-4D97-AF65-F5344CB8AC3E}">
        <p14:creationId xmlns:p14="http://schemas.microsoft.com/office/powerpoint/2010/main" val="1904475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FE00A6-6F67-B431-A8DE-442E68266DCE}"/>
              </a:ext>
            </a:extLst>
          </p:cNvPr>
          <p:cNvSpPr txBox="1"/>
          <p:nvPr/>
        </p:nvSpPr>
        <p:spPr>
          <a:xfrm>
            <a:off x="668593" y="462566"/>
            <a:ext cx="10736826" cy="646331"/>
          </a:xfrm>
          <a:prstGeom prst="rect">
            <a:avLst/>
          </a:prstGeom>
          <a:noFill/>
        </p:spPr>
        <p:txBody>
          <a:bodyPr wrap="square">
            <a:spAutoFit/>
          </a:bodyPr>
          <a:lstStyle/>
          <a:p>
            <a:r>
              <a:rPr lang="en-US" dirty="0"/>
              <a:t>Energy Band Diagram of Intrinsic Semiconductor</a:t>
            </a:r>
          </a:p>
          <a:p>
            <a:r>
              <a:rPr lang="en-US" dirty="0"/>
              <a:t>The energy band diagram of an intrinsic semiconductor is shown below.</a:t>
            </a:r>
            <a:endParaRPr lang="en-IN" dirty="0"/>
          </a:p>
        </p:txBody>
      </p:sp>
      <p:pic>
        <p:nvPicPr>
          <p:cNvPr id="6" name="Picture 5">
            <a:extLst>
              <a:ext uri="{FF2B5EF4-FFF2-40B4-BE49-F238E27FC236}">
                <a16:creationId xmlns:a16="http://schemas.microsoft.com/office/drawing/2014/main" id="{2CBAE743-8EDF-2506-892A-0E839C3A5F52}"/>
              </a:ext>
            </a:extLst>
          </p:cNvPr>
          <p:cNvPicPr>
            <a:picLocks noChangeAspect="1"/>
          </p:cNvPicPr>
          <p:nvPr/>
        </p:nvPicPr>
        <p:blipFill>
          <a:blip r:embed="rId2"/>
          <a:stretch>
            <a:fillRect/>
          </a:stretch>
        </p:blipFill>
        <p:spPr>
          <a:xfrm>
            <a:off x="2590442" y="1791570"/>
            <a:ext cx="5418290" cy="2606266"/>
          </a:xfrm>
          <a:prstGeom prst="rect">
            <a:avLst/>
          </a:prstGeom>
        </p:spPr>
      </p:pic>
      <p:sp>
        <p:nvSpPr>
          <p:cNvPr id="9" name="TextBox 8">
            <a:extLst>
              <a:ext uri="{FF2B5EF4-FFF2-40B4-BE49-F238E27FC236}">
                <a16:creationId xmlns:a16="http://schemas.microsoft.com/office/drawing/2014/main" id="{9A801138-E7D2-F396-818D-041E6C4A98A2}"/>
              </a:ext>
            </a:extLst>
          </p:cNvPr>
          <p:cNvSpPr txBox="1"/>
          <p:nvPr/>
        </p:nvSpPr>
        <p:spPr>
          <a:xfrm>
            <a:off x="403123" y="4776385"/>
            <a:ext cx="11169445" cy="1200329"/>
          </a:xfrm>
          <a:prstGeom prst="rect">
            <a:avLst/>
          </a:prstGeom>
          <a:noFill/>
        </p:spPr>
        <p:txBody>
          <a:bodyPr wrap="square">
            <a:spAutoFit/>
          </a:bodyPr>
          <a:lstStyle/>
          <a:p>
            <a:pPr algn="just"/>
            <a:r>
              <a:rPr lang="en-US" dirty="0"/>
              <a:t>In intrinsic semiconductors, current flows due to the motion of free electrons, as well as holes. The total current is the sum of the electron current </a:t>
            </a:r>
            <a:r>
              <a:rPr lang="en-US" dirty="0" err="1"/>
              <a:t>Ie</a:t>
            </a:r>
            <a:r>
              <a:rPr lang="en-US" dirty="0"/>
              <a:t> due to thermally generated electrons and the hole current </a:t>
            </a:r>
            <a:r>
              <a:rPr lang="en-US" dirty="0" err="1"/>
              <a:t>Ih</a:t>
            </a:r>
            <a:r>
              <a:rPr lang="en-US" dirty="0"/>
              <a:t>.</a:t>
            </a:r>
          </a:p>
          <a:p>
            <a:pPr algn="just"/>
            <a:endParaRPr lang="en-US" dirty="0"/>
          </a:p>
          <a:p>
            <a:pPr algn="just"/>
            <a:r>
              <a:rPr lang="en-US" dirty="0"/>
              <a:t>Total Current (I) = </a:t>
            </a:r>
            <a:r>
              <a:rPr lang="en-US" dirty="0" err="1"/>
              <a:t>Ie</a:t>
            </a:r>
            <a:r>
              <a:rPr lang="en-US" dirty="0"/>
              <a:t> + </a:t>
            </a:r>
            <a:r>
              <a:rPr lang="en-US" dirty="0" err="1"/>
              <a:t>Ih</a:t>
            </a:r>
            <a:endParaRPr lang="en-IN" dirty="0"/>
          </a:p>
        </p:txBody>
      </p:sp>
      <p:sp>
        <p:nvSpPr>
          <p:cNvPr id="2" name="Date Placeholder 1">
            <a:extLst>
              <a:ext uri="{FF2B5EF4-FFF2-40B4-BE49-F238E27FC236}">
                <a16:creationId xmlns:a16="http://schemas.microsoft.com/office/drawing/2014/main" id="{B6C99CA0-B44C-08C1-8756-B87B885AB354}"/>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96326091-426A-512F-9195-8022807F1226}"/>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422D7023-CA10-6CB8-BC9F-8583CF4C4A6E}"/>
              </a:ext>
            </a:extLst>
          </p:cNvPr>
          <p:cNvSpPr>
            <a:spLocks noGrp="1"/>
          </p:cNvSpPr>
          <p:nvPr>
            <p:ph type="sldNum" sz="quarter" idx="12"/>
          </p:nvPr>
        </p:nvSpPr>
        <p:spPr/>
        <p:txBody>
          <a:bodyPr/>
          <a:lstStyle/>
          <a:p>
            <a:fld id="{C48ACD2A-AC10-4459-B25C-85582C3D5EC0}" type="slidenum">
              <a:rPr lang="en-IN" smtClean="0"/>
              <a:t>21</a:t>
            </a:fld>
            <a:endParaRPr lang="en-IN"/>
          </a:p>
        </p:txBody>
      </p:sp>
    </p:spTree>
    <p:extLst>
      <p:ext uri="{BB962C8B-B14F-4D97-AF65-F5344CB8AC3E}">
        <p14:creationId xmlns:p14="http://schemas.microsoft.com/office/powerpoint/2010/main" val="1242181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EDBF33-6605-7D71-9DAC-AC3A78969B7E}"/>
              </a:ext>
            </a:extLst>
          </p:cNvPr>
          <p:cNvSpPr txBox="1"/>
          <p:nvPr/>
        </p:nvSpPr>
        <p:spPr>
          <a:xfrm>
            <a:off x="934064" y="1430026"/>
            <a:ext cx="8062452" cy="2862322"/>
          </a:xfrm>
          <a:prstGeom prst="rect">
            <a:avLst/>
          </a:prstGeom>
          <a:noFill/>
        </p:spPr>
        <p:txBody>
          <a:bodyPr wrap="square">
            <a:spAutoFit/>
          </a:bodyPr>
          <a:lstStyle/>
          <a:p>
            <a:r>
              <a:rPr lang="en-IN" dirty="0"/>
              <a:t>For an intrinsic semiconductor, at finite temperature, the probability of electrons existing in a conduction band decreases exponentially with an increasing band gap (</a:t>
            </a:r>
            <a:r>
              <a:rPr lang="en-IN" dirty="0" err="1"/>
              <a:t>Eg</a:t>
            </a:r>
            <a:r>
              <a:rPr lang="en-IN" dirty="0"/>
              <a:t>).</a:t>
            </a:r>
          </a:p>
          <a:p>
            <a:endParaRPr lang="en-IN" dirty="0"/>
          </a:p>
          <a:p>
            <a:r>
              <a:rPr lang="en-IN" dirty="0"/>
              <a:t>n = n0e-Eg/2.Kb.T</a:t>
            </a:r>
          </a:p>
          <a:p>
            <a:endParaRPr lang="en-IN" dirty="0"/>
          </a:p>
          <a:p>
            <a:r>
              <a:rPr lang="en-IN" dirty="0"/>
              <a:t>Where,</a:t>
            </a:r>
          </a:p>
          <a:p>
            <a:endParaRPr lang="en-IN" dirty="0"/>
          </a:p>
          <a:p>
            <a:r>
              <a:rPr lang="en-IN" dirty="0" err="1"/>
              <a:t>Eg</a:t>
            </a:r>
            <a:r>
              <a:rPr lang="en-IN" dirty="0"/>
              <a:t> = Energy band gap</a:t>
            </a:r>
          </a:p>
          <a:p>
            <a:r>
              <a:rPr lang="en-IN" dirty="0" err="1"/>
              <a:t>Kb</a:t>
            </a:r>
            <a:r>
              <a:rPr lang="en-IN" dirty="0"/>
              <a:t> = Boltzmann’s constants</a:t>
            </a:r>
          </a:p>
        </p:txBody>
      </p:sp>
      <p:sp>
        <p:nvSpPr>
          <p:cNvPr id="2" name="Date Placeholder 1">
            <a:extLst>
              <a:ext uri="{FF2B5EF4-FFF2-40B4-BE49-F238E27FC236}">
                <a16:creationId xmlns:a16="http://schemas.microsoft.com/office/drawing/2014/main" id="{F044959B-7639-2AE2-D7FC-7AF6D3ABD4F7}"/>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55720CB1-F772-DDB4-F4ED-445AC1B5519B}"/>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A098007E-74CE-D141-E1CE-7403F95C002E}"/>
              </a:ext>
            </a:extLst>
          </p:cNvPr>
          <p:cNvSpPr>
            <a:spLocks noGrp="1"/>
          </p:cNvSpPr>
          <p:nvPr>
            <p:ph type="sldNum" sz="quarter" idx="12"/>
          </p:nvPr>
        </p:nvSpPr>
        <p:spPr/>
        <p:txBody>
          <a:bodyPr/>
          <a:lstStyle/>
          <a:p>
            <a:fld id="{C48ACD2A-AC10-4459-B25C-85582C3D5EC0}" type="slidenum">
              <a:rPr lang="en-IN" smtClean="0"/>
              <a:t>22</a:t>
            </a:fld>
            <a:endParaRPr lang="en-IN"/>
          </a:p>
        </p:txBody>
      </p:sp>
    </p:spTree>
    <p:extLst>
      <p:ext uri="{BB962C8B-B14F-4D97-AF65-F5344CB8AC3E}">
        <p14:creationId xmlns:p14="http://schemas.microsoft.com/office/powerpoint/2010/main" val="1112203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2C237-4DEC-5133-59D3-220446CC2239}"/>
              </a:ext>
            </a:extLst>
          </p:cNvPr>
          <p:cNvSpPr txBox="1"/>
          <p:nvPr/>
        </p:nvSpPr>
        <p:spPr>
          <a:xfrm>
            <a:off x="412955" y="629063"/>
            <a:ext cx="11139948" cy="2585323"/>
          </a:xfrm>
          <a:prstGeom prst="rect">
            <a:avLst/>
          </a:prstGeom>
          <a:noFill/>
        </p:spPr>
        <p:txBody>
          <a:bodyPr wrap="square">
            <a:spAutoFit/>
          </a:bodyPr>
          <a:lstStyle/>
          <a:p>
            <a:pPr algn="just"/>
            <a:r>
              <a:rPr lang="en-US" b="1" dirty="0"/>
              <a:t>Extrinsic Semiconductor</a:t>
            </a:r>
          </a:p>
          <a:p>
            <a:pPr algn="just"/>
            <a:r>
              <a:rPr lang="en-US" dirty="0"/>
              <a:t>The conductivity of semiconductors can be greatly improved by introducing a small number of suitable replacement atoms called IMPURITIES. The process of adding impurity atoms to the pure semiconductor is called DOPING. Usually, only 1 atom in 107 is replaced by a dopant atom in the doped semiconductor. An extrinsic semiconductor can be further classified into types:</a:t>
            </a:r>
          </a:p>
          <a:p>
            <a:pPr algn="just"/>
            <a:endParaRPr lang="en-US" dirty="0"/>
          </a:p>
          <a:p>
            <a:pPr algn="just"/>
            <a:r>
              <a:rPr lang="en-US" dirty="0"/>
              <a:t>1.N-type Semiconductor</a:t>
            </a:r>
          </a:p>
          <a:p>
            <a:pPr algn="just"/>
            <a:r>
              <a:rPr lang="en-US" dirty="0"/>
              <a:t>2.P-type Semiconductor</a:t>
            </a:r>
          </a:p>
          <a:p>
            <a:pPr algn="just"/>
            <a:endParaRPr lang="en-IN" dirty="0"/>
          </a:p>
        </p:txBody>
      </p:sp>
      <p:pic>
        <p:nvPicPr>
          <p:cNvPr id="6" name="Picture 5">
            <a:extLst>
              <a:ext uri="{FF2B5EF4-FFF2-40B4-BE49-F238E27FC236}">
                <a16:creationId xmlns:a16="http://schemas.microsoft.com/office/drawing/2014/main" id="{3A630756-D832-0C5D-AE3D-7DE751468992}"/>
              </a:ext>
            </a:extLst>
          </p:cNvPr>
          <p:cNvPicPr>
            <a:picLocks noChangeAspect="1"/>
          </p:cNvPicPr>
          <p:nvPr/>
        </p:nvPicPr>
        <p:blipFill>
          <a:blip r:embed="rId2"/>
          <a:stretch>
            <a:fillRect/>
          </a:stretch>
        </p:blipFill>
        <p:spPr>
          <a:xfrm>
            <a:off x="4247270" y="2526890"/>
            <a:ext cx="3284505" cy="515347"/>
          </a:xfrm>
          <a:prstGeom prst="rect">
            <a:avLst/>
          </a:prstGeom>
        </p:spPr>
      </p:pic>
      <p:pic>
        <p:nvPicPr>
          <p:cNvPr id="10" name="Picture 9">
            <a:extLst>
              <a:ext uri="{FF2B5EF4-FFF2-40B4-BE49-F238E27FC236}">
                <a16:creationId xmlns:a16="http://schemas.microsoft.com/office/drawing/2014/main" id="{1714AEA4-20F2-02E8-99EC-50342B97F887}"/>
              </a:ext>
            </a:extLst>
          </p:cNvPr>
          <p:cNvPicPr>
            <a:picLocks noChangeAspect="1"/>
          </p:cNvPicPr>
          <p:nvPr/>
        </p:nvPicPr>
        <p:blipFill>
          <a:blip r:embed="rId3"/>
          <a:stretch>
            <a:fillRect/>
          </a:stretch>
        </p:blipFill>
        <p:spPr>
          <a:xfrm>
            <a:off x="3808309" y="3042237"/>
            <a:ext cx="4968671" cy="3330229"/>
          </a:xfrm>
          <a:prstGeom prst="rect">
            <a:avLst/>
          </a:prstGeom>
        </p:spPr>
      </p:pic>
      <p:sp>
        <p:nvSpPr>
          <p:cNvPr id="2" name="Date Placeholder 1">
            <a:extLst>
              <a:ext uri="{FF2B5EF4-FFF2-40B4-BE49-F238E27FC236}">
                <a16:creationId xmlns:a16="http://schemas.microsoft.com/office/drawing/2014/main" id="{AB3477A6-4B2E-089B-36C0-4569F8B58800}"/>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710A7D35-737B-D25D-3A78-3D701837C5C8}"/>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4F116E79-5DFC-334C-C383-DFF4489077EA}"/>
              </a:ext>
            </a:extLst>
          </p:cNvPr>
          <p:cNvSpPr>
            <a:spLocks noGrp="1"/>
          </p:cNvSpPr>
          <p:nvPr>
            <p:ph type="sldNum" sz="quarter" idx="12"/>
          </p:nvPr>
        </p:nvSpPr>
        <p:spPr/>
        <p:txBody>
          <a:bodyPr/>
          <a:lstStyle/>
          <a:p>
            <a:fld id="{C48ACD2A-AC10-4459-B25C-85582C3D5EC0}" type="slidenum">
              <a:rPr lang="en-IN" smtClean="0"/>
              <a:t>23</a:t>
            </a:fld>
            <a:endParaRPr lang="en-IN"/>
          </a:p>
        </p:txBody>
      </p:sp>
    </p:spTree>
    <p:extLst>
      <p:ext uri="{BB962C8B-B14F-4D97-AF65-F5344CB8AC3E}">
        <p14:creationId xmlns:p14="http://schemas.microsoft.com/office/powerpoint/2010/main" val="1493511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90D2C5-2EC7-43EC-C273-E9A74D3FBE1F}"/>
              </a:ext>
            </a:extLst>
          </p:cNvPr>
          <p:cNvSpPr txBox="1"/>
          <p:nvPr/>
        </p:nvSpPr>
        <p:spPr>
          <a:xfrm>
            <a:off x="570271" y="338304"/>
            <a:ext cx="11326761" cy="4801314"/>
          </a:xfrm>
          <a:prstGeom prst="rect">
            <a:avLst/>
          </a:prstGeom>
          <a:noFill/>
        </p:spPr>
        <p:txBody>
          <a:bodyPr wrap="square">
            <a:spAutoFit/>
          </a:bodyPr>
          <a:lstStyle/>
          <a:p>
            <a:pPr algn="just"/>
            <a:r>
              <a:rPr lang="en-US" b="1" dirty="0"/>
              <a:t>N-Type Semiconductor</a:t>
            </a:r>
          </a:p>
          <a:p>
            <a:pPr marL="285750" indent="-285750" algn="just">
              <a:buFont typeface="Arial" panose="020B0604020202020204" pitchFamily="34" charset="0"/>
              <a:buChar char="•"/>
            </a:pPr>
            <a:r>
              <a:rPr lang="en-US" dirty="0"/>
              <a:t>Mainly due to electrons</a:t>
            </a:r>
          </a:p>
          <a:p>
            <a:pPr marL="285750" indent="-285750" algn="just">
              <a:buFont typeface="Arial" panose="020B0604020202020204" pitchFamily="34" charset="0"/>
              <a:buChar char="•"/>
            </a:pPr>
            <a:r>
              <a:rPr lang="en-US" dirty="0"/>
              <a:t>Entirely neutral</a:t>
            </a:r>
          </a:p>
          <a:p>
            <a:pPr marL="285750" indent="-285750" algn="just">
              <a:buFont typeface="Arial" panose="020B0604020202020204" pitchFamily="34" charset="0"/>
              <a:buChar char="•"/>
            </a:pPr>
            <a:r>
              <a:rPr lang="en-US" dirty="0"/>
              <a:t>I = </a:t>
            </a:r>
            <a:r>
              <a:rPr lang="en-US" dirty="0" err="1"/>
              <a:t>Ih</a:t>
            </a:r>
            <a:r>
              <a:rPr lang="en-US" dirty="0"/>
              <a:t> and </a:t>
            </a:r>
            <a:r>
              <a:rPr lang="en-US" dirty="0" err="1"/>
              <a:t>nh</a:t>
            </a:r>
            <a:r>
              <a:rPr lang="en-US" dirty="0"/>
              <a:t> &gt;&gt; ne</a:t>
            </a:r>
          </a:p>
          <a:p>
            <a:pPr marL="285750" indent="-285750" algn="just">
              <a:buFont typeface="Arial" panose="020B0604020202020204" pitchFamily="34" charset="0"/>
              <a:buChar char="•"/>
            </a:pPr>
            <a:r>
              <a:rPr lang="en-US" dirty="0"/>
              <a:t>Majority – Electrons and Minority – Holes</a:t>
            </a:r>
          </a:p>
          <a:p>
            <a:pPr algn="just"/>
            <a:r>
              <a:rPr lang="en-US" dirty="0"/>
              <a:t>When a pure semiconductor (silicon or germanium) is doped by pentavalent impurity (P, As, Sb, Bi), then four electrons out of five valence electrons bond with the four electrons of Ge or Si.</a:t>
            </a:r>
          </a:p>
          <a:p>
            <a:pPr algn="just"/>
            <a:endParaRPr lang="en-US" dirty="0"/>
          </a:p>
          <a:p>
            <a:pPr algn="just"/>
            <a:r>
              <a:rPr lang="en-US" dirty="0"/>
              <a:t>The fifth electron of the dopant is set free. Thus, the impurity atom donates a free electron for conduction in the lattice and is called a “</a:t>
            </a:r>
            <a:r>
              <a:rPr lang="en-US" dirty="0" err="1"/>
              <a:t>Donar</a:t>
            </a:r>
            <a:r>
              <a:rPr lang="en-US" dirty="0"/>
              <a:t>“.</a:t>
            </a:r>
          </a:p>
          <a:p>
            <a:pPr algn="just"/>
            <a:endParaRPr lang="en-US" dirty="0"/>
          </a:p>
          <a:p>
            <a:pPr algn="just"/>
            <a:r>
              <a:rPr lang="en-US" dirty="0"/>
              <a:t>Since the number of free electrons increases with the addition of an impurity, the negative charge carriers increase. Hence, it is called an n-type semiconductor.</a:t>
            </a:r>
          </a:p>
          <a:p>
            <a:pPr algn="just"/>
            <a:endParaRPr lang="en-US" dirty="0"/>
          </a:p>
          <a:p>
            <a:pPr algn="just"/>
            <a:r>
              <a:rPr lang="en-US" dirty="0"/>
              <a:t>Crystal as a whole is neutral, but the donor atom becomes an immobile positive ion. As conduction is due to a large number of free electrons, the electrons in the n-type semiconductor are the MAJORITY CARRIERS, and holes are the MINORITY CARRIERS.</a:t>
            </a:r>
            <a:endParaRPr lang="en-IN" dirty="0"/>
          </a:p>
        </p:txBody>
      </p:sp>
      <p:sp>
        <p:nvSpPr>
          <p:cNvPr id="2" name="Date Placeholder 1">
            <a:extLst>
              <a:ext uri="{FF2B5EF4-FFF2-40B4-BE49-F238E27FC236}">
                <a16:creationId xmlns:a16="http://schemas.microsoft.com/office/drawing/2014/main" id="{A0C4649C-91BA-3624-611F-3D96367D94C3}"/>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AB1FE392-1807-5F40-EC5E-DEA831D929C6}"/>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FC4BAA69-9076-AFB4-1F10-360BF75B6A8D}"/>
              </a:ext>
            </a:extLst>
          </p:cNvPr>
          <p:cNvSpPr>
            <a:spLocks noGrp="1"/>
          </p:cNvSpPr>
          <p:nvPr>
            <p:ph type="sldNum" sz="quarter" idx="12"/>
          </p:nvPr>
        </p:nvSpPr>
        <p:spPr/>
        <p:txBody>
          <a:bodyPr/>
          <a:lstStyle/>
          <a:p>
            <a:fld id="{C48ACD2A-AC10-4459-B25C-85582C3D5EC0}" type="slidenum">
              <a:rPr lang="en-IN" smtClean="0"/>
              <a:t>24</a:t>
            </a:fld>
            <a:endParaRPr lang="en-IN"/>
          </a:p>
        </p:txBody>
      </p:sp>
    </p:spTree>
    <p:extLst>
      <p:ext uri="{BB962C8B-B14F-4D97-AF65-F5344CB8AC3E}">
        <p14:creationId xmlns:p14="http://schemas.microsoft.com/office/powerpoint/2010/main" val="1845540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66502B-445B-CCE6-E3EE-CD1B9D0D0F6F}"/>
              </a:ext>
            </a:extLst>
          </p:cNvPr>
          <p:cNvSpPr txBox="1"/>
          <p:nvPr/>
        </p:nvSpPr>
        <p:spPr>
          <a:xfrm>
            <a:off x="894735" y="338304"/>
            <a:ext cx="8249265" cy="5078313"/>
          </a:xfrm>
          <a:prstGeom prst="rect">
            <a:avLst/>
          </a:prstGeom>
          <a:noFill/>
        </p:spPr>
        <p:txBody>
          <a:bodyPr wrap="square">
            <a:spAutoFit/>
          </a:bodyPr>
          <a:lstStyle/>
          <a:p>
            <a:r>
              <a:rPr lang="en-US" b="1" dirty="0"/>
              <a:t>P-Type Semiconductor</a:t>
            </a:r>
          </a:p>
          <a:p>
            <a:pPr marL="285750" indent="-285750">
              <a:buFont typeface="Arial" panose="020B0604020202020204" pitchFamily="34" charset="0"/>
              <a:buChar char="•"/>
            </a:pPr>
            <a:r>
              <a:rPr lang="en-US" dirty="0"/>
              <a:t>Mainly due to holes</a:t>
            </a:r>
          </a:p>
          <a:p>
            <a:pPr marL="285750" indent="-285750">
              <a:buFont typeface="Arial" panose="020B0604020202020204" pitchFamily="34" charset="0"/>
              <a:buChar char="•"/>
            </a:pPr>
            <a:r>
              <a:rPr lang="en-US" dirty="0"/>
              <a:t>Entirely neutral</a:t>
            </a:r>
          </a:p>
          <a:p>
            <a:pPr marL="285750" indent="-285750">
              <a:buFont typeface="Arial" panose="020B0604020202020204" pitchFamily="34" charset="0"/>
              <a:buChar char="•"/>
            </a:pPr>
            <a:r>
              <a:rPr lang="en-US" dirty="0"/>
              <a:t>I = </a:t>
            </a:r>
            <a:r>
              <a:rPr lang="en-US" dirty="0" err="1"/>
              <a:t>Ih</a:t>
            </a:r>
            <a:r>
              <a:rPr lang="en-US" dirty="0"/>
              <a:t> and </a:t>
            </a:r>
            <a:r>
              <a:rPr lang="en-US" dirty="0" err="1"/>
              <a:t>nh</a:t>
            </a:r>
            <a:r>
              <a:rPr lang="en-US" dirty="0"/>
              <a:t> &gt;&gt; ne</a:t>
            </a:r>
          </a:p>
          <a:p>
            <a:pPr marL="285750" indent="-285750">
              <a:buFont typeface="Arial" panose="020B0604020202020204" pitchFamily="34" charset="0"/>
              <a:buChar char="•"/>
            </a:pPr>
            <a:r>
              <a:rPr lang="en-US" dirty="0"/>
              <a:t>Majority – Holes and Minority – Electrons</a:t>
            </a:r>
          </a:p>
          <a:p>
            <a:r>
              <a:rPr lang="en-US" dirty="0"/>
              <a:t>When a pure semiconductor is doped with a trivalent impurity (B, Al, In, Ga), then the three valence electrons of the impurity bond with three of the four valence electrons of the semiconductor.</a:t>
            </a:r>
          </a:p>
          <a:p>
            <a:endParaRPr lang="en-US" dirty="0"/>
          </a:p>
          <a:p>
            <a:r>
              <a:rPr lang="en-US" dirty="0"/>
              <a:t>This leaves an absence of electron (hole) in the impurity. These impurity atoms which are ready to accept bonded electrons are called “Acceptors“.</a:t>
            </a:r>
          </a:p>
          <a:p>
            <a:endParaRPr lang="en-US" dirty="0"/>
          </a:p>
          <a:p>
            <a:r>
              <a:rPr lang="en-US" dirty="0"/>
              <a:t>With an increase in the number of impurities, holes (the positive charge carriers) are increased. Hence, it is called a p-type semiconductor.</a:t>
            </a:r>
          </a:p>
          <a:p>
            <a:endParaRPr lang="en-US" dirty="0"/>
          </a:p>
          <a:p>
            <a:r>
              <a:rPr lang="en-US" dirty="0"/>
              <a:t>Crystal, as a whole, is neutral, but the acceptors become an immobile negative ion. As conduction is due to a large number of holes, the holes in the p-type semiconductor are MAJORITY CARRIERS, and electrons are MINORITY CARRIERS.</a:t>
            </a:r>
            <a:endParaRPr lang="en-IN" dirty="0"/>
          </a:p>
        </p:txBody>
      </p:sp>
      <p:sp>
        <p:nvSpPr>
          <p:cNvPr id="2" name="Date Placeholder 1">
            <a:extLst>
              <a:ext uri="{FF2B5EF4-FFF2-40B4-BE49-F238E27FC236}">
                <a16:creationId xmlns:a16="http://schemas.microsoft.com/office/drawing/2014/main" id="{5B26FA56-AA92-4F3F-2919-AA2936144726}"/>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9716C1C9-CF0E-7BAD-E744-9636CD1F9A9A}"/>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29ED9487-90A5-0E16-B26F-D9F67145B6F7}"/>
              </a:ext>
            </a:extLst>
          </p:cNvPr>
          <p:cNvSpPr>
            <a:spLocks noGrp="1"/>
          </p:cNvSpPr>
          <p:nvPr>
            <p:ph type="sldNum" sz="quarter" idx="12"/>
          </p:nvPr>
        </p:nvSpPr>
        <p:spPr/>
        <p:txBody>
          <a:bodyPr/>
          <a:lstStyle/>
          <a:p>
            <a:fld id="{C48ACD2A-AC10-4459-B25C-85582C3D5EC0}" type="slidenum">
              <a:rPr lang="en-IN" smtClean="0"/>
              <a:t>25</a:t>
            </a:fld>
            <a:endParaRPr lang="en-IN"/>
          </a:p>
        </p:txBody>
      </p:sp>
    </p:spTree>
    <p:extLst>
      <p:ext uri="{BB962C8B-B14F-4D97-AF65-F5344CB8AC3E}">
        <p14:creationId xmlns:p14="http://schemas.microsoft.com/office/powerpoint/2010/main" val="784545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40A9C8-40DD-3CAF-9FDC-B5CF3E85C106}"/>
              </a:ext>
            </a:extLst>
          </p:cNvPr>
          <p:cNvSpPr txBox="1"/>
          <p:nvPr/>
        </p:nvSpPr>
        <p:spPr>
          <a:xfrm>
            <a:off x="2182761" y="651076"/>
            <a:ext cx="6096000" cy="369332"/>
          </a:xfrm>
          <a:prstGeom prst="rect">
            <a:avLst/>
          </a:prstGeom>
          <a:noFill/>
        </p:spPr>
        <p:txBody>
          <a:bodyPr wrap="square">
            <a:spAutoFit/>
          </a:bodyPr>
          <a:lstStyle/>
          <a:p>
            <a:r>
              <a:rPr lang="en-US" dirty="0"/>
              <a:t>Difference between Intrinsic and Extrinsic Semiconductors</a:t>
            </a:r>
            <a:endParaRPr lang="en-IN" dirty="0"/>
          </a:p>
        </p:txBody>
      </p:sp>
      <p:pic>
        <p:nvPicPr>
          <p:cNvPr id="6" name="Picture 5">
            <a:extLst>
              <a:ext uri="{FF2B5EF4-FFF2-40B4-BE49-F238E27FC236}">
                <a16:creationId xmlns:a16="http://schemas.microsoft.com/office/drawing/2014/main" id="{B2447C97-99E0-C465-43A2-F399C8799CD1}"/>
              </a:ext>
            </a:extLst>
          </p:cNvPr>
          <p:cNvPicPr>
            <a:picLocks noChangeAspect="1"/>
          </p:cNvPicPr>
          <p:nvPr/>
        </p:nvPicPr>
        <p:blipFill>
          <a:blip r:embed="rId2"/>
          <a:stretch>
            <a:fillRect/>
          </a:stretch>
        </p:blipFill>
        <p:spPr>
          <a:xfrm>
            <a:off x="2182761" y="1760075"/>
            <a:ext cx="5639289" cy="3337849"/>
          </a:xfrm>
          <a:prstGeom prst="rect">
            <a:avLst/>
          </a:prstGeom>
        </p:spPr>
      </p:pic>
      <p:sp>
        <p:nvSpPr>
          <p:cNvPr id="2" name="Date Placeholder 1">
            <a:extLst>
              <a:ext uri="{FF2B5EF4-FFF2-40B4-BE49-F238E27FC236}">
                <a16:creationId xmlns:a16="http://schemas.microsoft.com/office/drawing/2014/main" id="{7884012F-0756-1BBB-2FBF-C93710BF8BFD}"/>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BD13E2A3-6D90-6A07-7C81-2B8B46C6BEB0}"/>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03FB1FD7-981F-6457-0109-FC34648ADE15}"/>
              </a:ext>
            </a:extLst>
          </p:cNvPr>
          <p:cNvSpPr>
            <a:spLocks noGrp="1"/>
          </p:cNvSpPr>
          <p:nvPr>
            <p:ph type="sldNum" sz="quarter" idx="12"/>
          </p:nvPr>
        </p:nvSpPr>
        <p:spPr/>
        <p:txBody>
          <a:bodyPr/>
          <a:lstStyle/>
          <a:p>
            <a:fld id="{C48ACD2A-AC10-4459-B25C-85582C3D5EC0}" type="slidenum">
              <a:rPr lang="en-IN" smtClean="0"/>
              <a:t>26</a:t>
            </a:fld>
            <a:endParaRPr lang="en-IN"/>
          </a:p>
        </p:txBody>
      </p:sp>
    </p:spTree>
    <p:extLst>
      <p:ext uri="{BB962C8B-B14F-4D97-AF65-F5344CB8AC3E}">
        <p14:creationId xmlns:p14="http://schemas.microsoft.com/office/powerpoint/2010/main" val="559317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65F2F7-B902-B192-8187-E013B8ACC1F2}"/>
              </a:ext>
            </a:extLst>
          </p:cNvPr>
          <p:cNvSpPr txBox="1"/>
          <p:nvPr/>
        </p:nvSpPr>
        <p:spPr>
          <a:xfrm>
            <a:off x="491612" y="1652094"/>
            <a:ext cx="10569677" cy="4247317"/>
          </a:xfrm>
          <a:prstGeom prst="rect">
            <a:avLst/>
          </a:prstGeom>
          <a:noFill/>
        </p:spPr>
        <p:txBody>
          <a:bodyPr wrap="square">
            <a:spAutoFit/>
          </a:bodyPr>
          <a:lstStyle/>
          <a:p>
            <a:r>
              <a:rPr lang="en-US" b="1" dirty="0"/>
              <a:t>Applications of Semiconductors</a:t>
            </a:r>
          </a:p>
          <a:p>
            <a:r>
              <a:rPr lang="en-US" dirty="0"/>
              <a:t>Let us now understand the uses of semiconductors in daily life. Semiconductors are used in almost all electronic devices. Without them, our life would be much different.</a:t>
            </a:r>
          </a:p>
          <a:p>
            <a:endParaRPr lang="en-US" dirty="0"/>
          </a:p>
          <a:p>
            <a:r>
              <a:rPr lang="en-US" dirty="0"/>
              <a:t>Their reliability, compactness, low cost and controlled conduction of electricity make them ideal to be used for various purposes in a wide range of components and devices. Transistors, diodes, photosensors, microcontrollers, integrated chips and much more are made up of semiconductors.</a:t>
            </a:r>
          </a:p>
          <a:p>
            <a:endParaRPr lang="en-US" dirty="0"/>
          </a:p>
          <a:p>
            <a:r>
              <a:rPr lang="en-US" b="1" dirty="0"/>
              <a:t>Uses of Semiconductors in Everyday Life</a:t>
            </a:r>
          </a:p>
          <a:p>
            <a:r>
              <a:rPr lang="en-US" dirty="0"/>
              <a:t>Temperature sensors are made with semiconductor devices.</a:t>
            </a:r>
          </a:p>
          <a:p>
            <a:r>
              <a:rPr lang="en-US" dirty="0"/>
              <a:t>They are used in 3D printing machines</a:t>
            </a:r>
          </a:p>
          <a:p>
            <a:r>
              <a:rPr lang="en-US" dirty="0"/>
              <a:t>Used in microchips and self-driving cars</a:t>
            </a:r>
          </a:p>
          <a:p>
            <a:r>
              <a:rPr lang="en-US" dirty="0"/>
              <a:t>Used in calculators, solar plates, computers and other electronic devices.</a:t>
            </a:r>
          </a:p>
          <a:p>
            <a:r>
              <a:rPr lang="en-US" dirty="0"/>
              <a:t>Transistors and MOSFET used as a switch in electrical circuits are manufactured using semiconductors.</a:t>
            </a:r>
          </a:p>
          <a:p>
            <a:endParaRPr lang="en-IN" dirty="0"/>
          </a:p>
        </p:txBody>
      </p:sp>
      <p:sp>
        <p:nvSpPr>
          <p:cNvPr id="2" name="Date Placeholder 1">
            <a:extLst>
              <a:ext uri="{FF2B5EF4-FFF2-40B4-BE49-F238E27FC236}">
                <a16:creationId xmlns:a16="http://schemas.microsoft.com/office/drawing/2014/main" id="{86EAA07F-A209-DF3B-8956-032ABD12AD78}"/>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A5973CBA-2439-2603-7C86-7C92B12CF08B}"/>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3851B68A-B4A4-0EAD-C771-E2F9FD17F8DF}"/>
              </a:ext>
            </a:extLst>
          </p:cNvPr>
          <p:cNvSpPr>
            <a:spLocks noGrp="1"/>
          </p:cNvSpPr>
          <p:nvPr>
            <p:ph type="sldNum" sz="quarter" idx="12"/>
          </p:nvPr>
        </p:nvSpPr>
        <p:spPr/>
        <p:txBody>
          <a:bodyPr/>
          <a:lstStyle/>
          <a:p>
            <a:fld id="{C48ACD2A-AC10-4459-B25C-85582C3D5EC0}" type="slidenum">
              <a:rPr lang="en-IN" smtClean="0"/>
              <a:t>27</a:t>
            </a:fld>
            <a:endParaRPr lang="en-IN"/>
          </a:p>
        </p:txBody>
      </p:sp>
    </p:spTree>
    <p:extLst>
      <p:ext uri="{BB962C8B-B14F-4D97-AF65-F5344CB8AC3E}">
        <p14:creationId xmlns:p14="http://schemas.microsoft.com/office/powerpoint/2010/main" val="3506637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2DCC44-8ED1-F7A0-4233-3953CF17B8DB}"/>
              </a:ext>
            </a:extLst>
          </p:cNvPr>
          <p:cNvSpPr txBox="1"/>
          <p:nvPr/>
        </p:nvSpPr>
        <p:spPr>
          <a:xfrm>
            <a:off x="698091" y="204385"/>
            <a:ext cx="11090786" cy="3139321"/>
          </a:xfrm>
          <a:prstGeom prst="rect">
            <a:avLst/>
          </a:prstGeom>
          <a:noFill/>
        </p:spPr>
        <p:txBody>
          <a:bodyPr wrap="square">
            <a:spAutoFit/>
          </a:bodyPr>
          <a:lstStyle/>
          <a:p>
            <a:pPr algn="just"/>
            <a:r>
              <a:rPr lang="en-US" dirty="0"/>
              <a:t>Diodes</a:t>
            </a:r>
          </a:p>
          <a:p>
            <a:pPr algn="just"/>
            <a:r>
              <a:rPr lang="en-US" dirty="0"/>
              <a:t>A diode is a two-terminal electronic component that conducts electricity primarily in one direction. It has high resistance on one end and low resistance on the other end.</a:t>
            </a:r>
          </a:p>
          <a:p>
            <a:pPr algn="just"/>
            <a:r>
              <a:rPr lang="en-US" dirty="0"/>
              <a:t> What Is a Diode?</a:t>
            </a:r>
          </a:p>
          <a:p>
            <a:pPr algn="just"/>
            <a:r>
              <a:rPr lang="en-US" dirty="0"/>
              <a:t>Diodes are used to protect circuits by limiting the voltage and to also transform AC into DC. Semiconductors like silicon and germanium are used to make the most of the diodes. Even though they transmit current in a single direction, the way with which they transmit differs. There are different kinds of diodes and each type has its own applications.</a:t>
            </a:r>
          </a:p>
          <a:p>
            <a:pPr algn="just"/>
            <a:endParaRPr lang="en-US" dirty="0"/>
          </a:p>
          <a:p>
            <a:pPr algn="just"/>
            <a:endParaRPr lang="en-US" dirty="0"/>
          </a:p>
          <a:p>
            <a:pPr algn="just"/>
            <a:endParaRPr lang="en-US" dirty="0"/>
          </a:p>
        </p:txBody>
      </p:sp>
      <p:pic>
        <p:nvPicPr>
          <p:cNvPr id="6" name="Picture 5">
            <a:extLst>
              <a:ext uri="{FF2B5EF4-FFF2-40B4-BE49-F238E27FC236}">
                <a16:creationId xmlns:a16="http://schemas.microsoft.com/office/drawing/2014/main" id="{924F66D5-1731-11E7-1DD6-DE36C3038F98}"/>
              </a:ext>
            </a:extLst>
          </p:cNvPr>
          <p:cNvPicPr>
            <a:picLocks noChangeAspect="1"/>
          </p:cNvPicPr>
          <p:nvPr/>
        </p:nvPicPr>
        <p:blipFill>
          <a:blip r:embed="rId2"/>
          <a:stretch>
            <a:fillRect/>
          </a:stretch>
        </p:blipFill>
        <p:spPr>
          <a:xfrm>
            <a:off x="3878654" y="2863312"/>
            <a:ext cx="3962743" cy="1996613"/>
          </a:xfrm>
          <a:prstGeom prst="rect">
            <a:avLst/>
          </a:prstGeom>
        </p:spPr>
      </p:pic>
      <p:sp>
        <p:nvSpPr>
          <p:cNvPr id="7" name="TextBox 6">
            <a:extLst>
              <a:ext uri="{FF2B5EF4-FFF2-40B4-BE49-F238E27FC236}">
                <a16:creationId xmlns:a16="http://schemas.microsoft.com/office/drawing/2014/main" id="{6A6C2A43-8CEE-1289-26E1-040329A92D06}"/>
              </a:ext>
            </a:extLst>
          </p:cNvPr>
          <p:cNvSpPr txBox="1"/>
          <p:nvPr/>
        </p:nvSpPr>
        <p:spPr>
          <a:xfrm>
            <a:off x="1876316" y="2493980"/>
            <a:ext cx="2002338" cy="369332"/>
          </a:xfrm>
          <a:prstGeom prst="rect">
            <a:avLst/>
          </a:prstGeom>
          <a:noFill/>
        </p:spPr>
        <p:txBody>
          <a:bodyPr wrap="square" rtlCol="0">
            <a:spAutoFit/>
          </a:bodyPr>
          <a:lstStyle/>
          <a:p>
            <a:r>
              <a:rPr lang="en-US" b="1" dirty="0"/>
              <a:t>Diode symbol</a:t>
            </a:r>
            <a:endParaRPr lang="en-IN" b="1" dirty="0"/>
          </a:p>
        </p:txBody>
      </p:sp>
      <p:sp>
        <p:nvSpPr>
          <p:cNvPr id="9" name="TextBox 8">
            <a:extLst>
              <a:ext uri="{FF2B5EF4-FFF2-40B4-BE49-F238E27FC236}">
                <a16:creationId xmlns:a16="http://schemas.microsoft.com/office/drawing/2014/main" id="{E2A9B464-D7BA-AAB7-1E08-C5A75CC25516}"/>
              </a:ext>
            </a:extLst>
          </p:cNvPr>
          <p:cNvSpPr txBox="1"/>
          <p:nvPr/>
        </p:nvSpPr>
        <p:spPr>
          <a:xfrm>
            <a:off x="830653" y="5229257"/>
            <a:ext cx="10958224" cy="923330"/>
          </a:xfrm>
          <a:prstGeom prst="rect">
            <a:avLst/>
          </a:prstGeom>
          <a:noFill/>
        </p:spPr>
        <p:txBody>
          <a:bodyPr wrap="square">
            <a:spAutoFit/>
          </a:bodyPr>
          <a:lstStyle/>
          <a:p>
            <a:pPr algn="just"/>
            <a:r>
              <a:rPr lang="en-US" dirty="0"/>
              <a:t>A standard diode symbol is represented as above. In the above diagram, we can see that there are two terminals that are known as anode and cathode. The arrowhead is the anode that represents the direction of the conventional current flow in the forward biased condition. The other end is the cathode.</a:t>
            </a:r>
            <a:endParaRPr lang="en-IN" dirty="0"/>
          </a:p>
        </p:txBody>
      </p:sp>
      <p:sp>
        <p:nvSpPr>
          <p:cNvPr id="2" name="Date Placeholder 1">
            <a:extLst>
              <a:ext uri="{FF2B5EF4-FFF2-40B4-BE49-F238E27FC236}">
                <a16:creationId xmlns:a16="http://schemas.microsoft.com/office/drawing/2014/main" id="{7EE68F7E-6C8C-5E31-EF6A-F167DABC6078}"/>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3F2C2036-45C2-F2AD-02C6-409A06EF08AF}"/>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38EFF04A-07DD-FC08-E0C3-1F9DCD14E597}"/>
              </a:ext>
            </a:extLst>
          </p:cNvPr>
          <p:cNvSpPr>
            <a:spLocks noGrp="1"/>
          </p:cNvSpPr>
          <p:nvPr>
            <p:ph type="sldNum" sz="quarter" idx="12"/>
          </p:nvPr>
        </p:nvSpPr>
        <p:spPr/>
        <p:txBody>
          <a:bodyPr/>
          <a:lstStyle/>
          <a:p>
            <a:fld id="{C48ACD2A-AC10-4459-B25C-85582C3D5EC0}" type="slidenum">
              <a:rPr lang="en-IN" smtClean="0"/>
              <a:t>28</a:t>
            </a:fld>
            <a:endParaRPr lang="en-IN"/>
          </a:p>
        </p:txBody>
      </p:sp>
    </p:spTree>
    <p:extLst>
      <p:ext uri="{BB962C8B-B14F-4D97-AF65-F5344CB8AC3E}">
        <p14:creationId xmlns:p14="http://schemas.microsoft.com/office/powerpoint/2010/main" val="1006474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4F1E65-8E8B-63AA-4A12-287F2DCA5DFB}"/>
              </a:ext>
            </a:extLst>
          </p:cNvPr>
          <p:cNvSpPr txBox="1"/>
          <p:nvPr/>
        </p:nvSpPr>
        <p:spPr>
          <a:xfrm>
            <a:off x="589936" y="425440"/>
            <a:ext cx="11159612" cy="3970318"/>
          </a:xfrm>
          <a:prstGeom prst="rect">
            <a:avLst/>
          </a:prstGeom>
          <a:noFill/>
        </p:spPr>
        <p:txBody>
          <a:bodyPr wrap="square">
            <a:spAutoFit/>
          </a:bodyPr>
          <a:lstStyle/>
          <a:p>
            <a:pPr algn="just"/>
            <a:r>
              <a:rPr lang="en-US" b="1" dirty="0"/>
              <a:t>Diode Construction</a:t>
            </a:r>
          </a:p>
          <a:p>
            <a:pPr algn="just"/>
            <a:r>
              <a:rPr lang="en-US" dirty="0"/>
              <a:t>Diodes can be made of either of the two semiconductor materials, silicon and germanium. When the anode voltage is more positive than the cathode voltage, the diode is said to be forward-biased, and it conducts readily with a relatively low-voltage drop. Likewise, when the cathode voltage is more positive than the anode, the diode is said to be reverse-biased. The arrow in the diode symbol represents the direction of conventional current flow when the diode conducts.</a:t>
            </a:r>
          </a:p>
          <a:p>
            <a:pPr algn="just"/>
            <a:r>
              <a:rPr lang="en-US" b="1" dirty="0"/>
              <a:t>Types of Diodes</a:t>
            </a:r>
          </a:p>
          <a:p>
            <a:pPr marL="342900" indent="-342900" algn="just">
              <a:buFont typeface="+mj-lt"/>
              <a:buAutoNum type="arabicPeriod"/>
            </a:pPr>
            <a:r>
              <a:rPr lang="en-US" dirty="0"/>
              <a:t>Light Emitting Diode</a:t>
            </a:r>
          </a:p>
          <a:p>
            <a:pPr marL="342900" indent="-342900" algn="just">
              <a:buFont typeface="+mj-lt"/>
              <a:buAutoNum type="arabicPeriod"/>
            </a:pPr>
            <a:r>
              <a:rPr lang="en-US" dirty="0"/>
              <a:t>Laser diode</a:t>
            </a:r>
          </a:p>
          <a:p>
            <a:pPr marL="342900" indent="-342900" algn="just">
              <a:buFont typeface="+mj-lt"/>
              <a:buAutoNum type="arabicPeriod"/>
            </a:pPr>
            <a:r>
              <a:rPr lang="en-US" dirty="0"/>
              <a:t>Avalanche diode</a:t>
            </a:r>
          </a:p>
          <a:p>
            <a:pPr marL="342900" indent="-342900" algn="just">
              <a:buFont typeface="+mj-lt"/>
              <a:buAutoNum type="arabicPeriod"/>
            </a:pPr>
            <a:r>
              <a:rPr lang="en-US" dirty="0"/>
              <a:t>Zener diode</a:t>
            </a:r>
          </a:p>
          <a:p>
            <a:pPr marL="342900" indent="-342900" algn="just">
              <a:buFont typeface="+mj-lt"/>
              <a:buAutoNum type="arabicPeriod"/>
            </a:pPr>
            <a:r>
              <a:rPr lang="en-US" dirty="0"/>
              <a:t>Schottky diode</a:t>
            </a:r>
          </a:p>
          <a:p>
            <a:pPr marL="342900" indent="-342900" algn="just">
              <a:buFont typeface="+mj-lt"/>
              <a:buAutoNum type="arabicPeriod"/>
            </a:pPr>
            <a:r>
              <a:rPr lang="en-US" dirty="0"/>
              <a:t>Photodiode</a:t>
            </a:r>
          </a:p>
          <a:p>
            <a:pPr marL="342900" indent="-342900" algn="just">
              <a:buFont typeface="+mj-lt"/>
              <a:buAutoNum type="arabicPeriod"/>
            </a:pPr>
            <a:r>
              <a:rPr lang="en-US" dirty="0"/>
              <a:t>PN junction diode</a:t>
            </a:r>
          </a:p>
        </p:txBody>
      </p:sp>
      <p:pic>
        <p:nvPicPr>
          <p:cNvPr id="8" name="Picture 7">
            <a:extLst>
              <a:ext uri="{FF2B5EF4-FFF2-40B4-BE49-F238E27FC236}">
                <a16:creationId xmlns:a16="http://schemas.microsoft.com/office/drawing/2014/main" id="{249F7FD4-A0D6-9D98-8CE6-FF43FA9BBA13}"/>
              </a:ext>
            </a:extLst>
          </p:cNvPr>
          <p:cNvPicPr>
            <a:picLocks noChangeAspect="1"/>
          </p:cNvPicPr>
          <p:nvPr/>
        </p:nvPicPr>
        <p:blipFill>
          <a:blip r:embed="rId2"/>
          <a:stretch>
            <a:fillRect/>
          </a:stretch>
        </p:blipFill>
        <p:spPr>
          <a:xfrm>
            <a:off x="3447820" y="2091574"/>
            <a:ext cx="5296359" cy="2674852"/>
          </a:xfrm>
          <a:prstGeom prst="rect">
            <a:avLst/>
          </a:prstGeom>
        </p:spPr>
      </p:pic>
      <p:sp>
        <p:nvSpPr>
          <p:cNvPr id="2" name="Date Placeholder 1">
            <a:extLst>
              <a:ext uri="{FF2B5EF4-FFF2-40B4-BE49-F238E27FC236}">
                <a16:creationId xmlns:a16="http://schemas.microsoft.com/office/drawing/2014/main" id="{DEC93CBE-2DE5-74CB-BFF6-09317D4A4DA6}"/>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6F8D74A4-FA26-6599-2B30-B1B18257B01A}"/>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31BCFD3F-820D-1D0F-DFFA-CACC0864BC32}"/>
              </a:ext>
            </a:extLst>
          </p:cNvPr>
          <p:cNvSpPr>
            <a:spLocks noGrp="1"/>
          </p:cNvSpPr>
          <p:nvPr>
            <p:ph type="sldNum" sz="quarter" idx="12"/>
          </p:nvPr>
        </p:nvSpPr>
        <p:spPr/>
        <p:txBody>
          <a:bodyPr/>
          <a:lstStyle/>
          <a:p>
            <a:fld id="{C48ACD2A-AC10-4459-B25C-85582C3D5EC0}" type="slidenum">
              <a:rPr lang="en-IN" smtClean="0"/>
              <a:t>29</a:t>
            </a:fld>
            <a:endParaRPr lang="en-IN"/>
          </a:p>
        </p:txBody>
      </p:sp>
    </p:spTree>
    <p:extLst>
      <p:ext uri="{BB962C8B-B14F-4D97-AF65-F5344CB8AC3E}">
        <p14:creationId xmlns:p14="http://schemas.microsoft.com/office/powerpoint/2010/main" val="1882885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DF71E1-6476-5291-C949-F760B07FDF0B}"/>
              </a:ext>
            </a:extLst>
          </p:cNvPr>
          <p:cNvSpPr txBox="1"/>
          <p:nvPr/>
        </p:nvSpPr>
        <p:spPr>
          <a:xfrm>
            <a:off x="599767" y="663958"/>
            <a:ext cx="11395588" cy="1754326"/>
          </a:xfrm>
          <a:prstGeom prst="rect">
            <a:avLst/>
          </a:prstGeom>
          <a:noFill/>
        </p:spPr>
        <p:txBody>
          <a:bodyPr wrap="square">
            <a:spAutoFit/>
          </a:bodyPr>
          <a:lstStyle/>
          <a:p>
            <a:r>
              <a:rPr lang="en-US" dirty="0"/>
              <a:t>Neutral atoms have equal numbers of protons and electrons. However, atoms may gain or lose electrons in order to increase their stability, and the resulting charged entity is called an ion.</a:t>
            </a:r>
          </a:p>
          <a:p>
            <a:endParaRPr lang="en-US" dirty="0"/>
          </a:p>
          <a:p>
            <a:r>
              <a:rPr lang="en-US" dirty="0"/>
              <a:t>Atoms of different elements have different atomic structures because they contain different numbers of protons and electrons. This is the reason for the unique characteristics of different elements.</a:t>
            </a:r>
          </a:p>
          <a:p>
            <a:endParaRPr lang="en-US" dirty="0"/>
          </a:p>
        </p:txBody>
      </p:sp>
      <p:sp>
        <p:nvSpPr>
          <p:cNvPr id="2" name="Date Placeholder 1">
            <a:extLst>
              <a:ext uri="{FF2B5EF4-FFF2-40B4-BE49-F238E27FC236}">
                <a16:creationId xmlns:a16="http://schemas.microsoft.com/office/drawing/2014/main" id="{F912B245-81C0-33E0-64F9-B58021AD5198}"/>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618B65E0-D66F-8019-3885-FEAFE4C6FF2C}"/>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314D99D-0CE7-490A-F003-0B4CCDD4AACB}"/>
              </a:ext>
            </a:extLst>
          </p:cNvPr>
          <p:cNvSpPr>
            <a:spLocks noGrp="1"/>
          </p:cNvSpPr>
          <p:nvPr>
            <p:ph type="sldNum" sz="quarter" idx="12"/>
          </p:nvPr>
        </p:nvSpPr>
        <p:spPr/>
        <p:txBody>
          <a:bodyPr/>
          <a:lstStyle/>
          <a:p>
            <a:fld id="{C48ACD2A-AC10-4459-B25C-85582C3D5EC0}" type="slidenum">
              <a:rPr lang="en-IN" smtClean="0"/>
              <a:t>3</a:t>
            </a:fld>
            <a:endParaRPr lang="en-IN"/>
          </a:p>
        </p:txBody>
      </p:sp>
    </p:spTree>
    <p:extLst>
      <p:ext uri="{BB962C8B-B14F-4D97-AF65-F5344CB8AC3E}">
        <p14:creationId xmlns:p14="http://schemas.microsoft.com/office/powerpoint/2010/main" val="1980625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3B9B9C-CA9E-3F59-C353-143644F40706}"/>
              </a:ext>
            </a:extLst>
          </p:cNvPr>
          <p:cNvSpPr txBox="1"/>
          <p:nvPr/>
        </p:nvSpPr>
        <p:spPr>
          <a:xfrm>
            <a:off x="658760" y="345935"/>
            <a:ext cx="10481187" cy="2585323"/>
          </a:xfrm>
          <a:prstGeom prst="rect">
            <a:avLst/>
          </a:prstGeom>
          <a:noFill/>
        </p:spPr>
        <p:txBody>
          <a:bodyPr wrap="square">
            <a:spAutoFit/>
          </a:bodyPr>
          <a:lstStyle/>
          <a:p>
            <a:pPr algn="just"/>
            <a:r>
              <a:rPr lang="en-US" dirty="0"/>
              <a:t>Construction of a p-n junction diode</a:t>
            </a:r>
          </a:p>
          <a:p>
            <a:pPr algn="just"/>
            <a:r>
              <a:rPr lang="en-US" dirty="0"/>
              <a:t>When one side of a pure semiconductor material like Si or Ge is mixed with a Group 13 or Group 15 element, p-type (positive-type) or n-type (negative-type) semiconductor materials can be formed. Group 13 trivalent impurities like B, Al, Ga, or In form the p-region, whereas pentavalent elements like P, As or Sb, form the n-region. The process is called doping.</a:t>
            </a:r>
          </a:p>
          <a:p>
            <a:pPr algn="just"/>
            <a:endParaRPr lang="en-US" dirty="0"/>
          </a:p>
          <a:p>
            <a:pPr algn="just"/>
            <a:r>
              <a:rPr lang="en-US" dirty="0"/>
              <a:t>After doping, some free electrons from the electron-rich n-type semiconductor area undergo diffusion and bounce over to the hole-rich p-type semiconductor area and form a depletion region or a potential barrier.</a:t>
            </a:r>
          </a:p>
          <a:p>
            <a:pPr algn="just"/>
            <a:endParaRPr lang="en-US" dirty="0"/>
          </a:p>
        </p:txBody>
      </p:sp>
      <p:pic>
        <p:nvPicPr>
          <p:cNvPr id="5" name="Picture 4">
            <a:extLst>
              <a:ext uri="{FF2B5EF4-FFF2-40B4-BE49-F238E27FC236}">
                <a16:creationId xmlns:a16="http://schemas.microsoft.com/office/drawing/2014/main" id="{C6CEEEC8-C7C3-399A-623C-428C51AEFC2C}"/>
              </a:ext>
            </a:extLst>
          </p:cNvPr>
          <p:cNvPicPr>
            <a:picLocks noChangeAspect="1"/>
          </p:cNvPicPr>
          <p:nvPr/>
        </p:nvPicPr>
        <p:blipFill>
          <a:blip r:embed="rId2"/>
          <a:stretch>
            <a:fillRect/>
          </a:stretch>
        </p:blipFill>
        <p:spPr>
          <a:xfrm>
            <a:off x="2939845" y="2931258"/>
            <a:ext cx="7680530" cy="2759929"/>
          </a:xfrm>
          <a:prstGeom prst="rect">
            <a:avLst/>
          </a:prstGeom>
        </p:spPr>
      </p:pic>
      <p:sp>
        <p:nvSpPr>
          <p:cNvPr id="7" name="TextBox 6">
            <a:extLst>
              <a:ext uri="{FF2B5EF4-FFF2-40B4-BE49-F238E27FC236}">
                <a16:creationId xmlns:a16="http://schemas.microsoft.com/office/drawing/2014/main" id="{2BEAD9D7-BF4C-8DA9-BE75-3CBF56DA976B}"/>
              </a:ext>
            </a:extLst>
          </p:cNvPr>
          <p:cNvSpPr txBox="1"/>
          <p:nvPr/>
        </p:nvSpPr>
        <p:spPr>
          <a:xfrm>
            <a:off x="1573161" y="6087467"/>
            <a:ext cx="9999407" cy="369332"/>
          </a:xfrm>
          <a:prstGeom prst="rect">
            <a:avLst/>
          </a:prstGeom>
          <a:noFill/>
        </p:spPr>
        <p:txBody>
          <a:bodyPr wrap="square">
            <a:spAutoFit/>
          </a:bodyPr>
          <a:lstStyle/>
          <a:p>
            <a:r>
              <a:rPr lang="en-US" dirty="0"/>
              <a:t>Internal Construction of a p-n junction diode showing p-region. n-region and the depletion region</a:t>
            </a:r>
            <a:endParaRPr lang="en-IN" dirty="0"/>
          </a:p>
        </p:txBody>
      </p:sp>
      <p:sp>
        <p:nvSpPr>
          <p:cNvPr id="2" name="Date Placeholder 1">
            <a:extLst>
              <a:ext uri="{FF2B5EF4-FFF2-40B4-BE49-F238E27FC236}">
                <a16:creationId xmlns:a16="http://schemas.microsoft.com/office/drawing/2014/main" id="{4109BF42-CABE-01B0-9CA6-629045AE7EBC}"/>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BEA98A86-FD51-80B0-F130-B634AF2E6C09}"/>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2FA5566C-A065-FC02-FC8C-0F4A09A3A6EB}"/>
              </a:ext>
            </a:extLst>
          </p:cNvPr>
          <p:cNvSpPr>
            <a:spLocks noGrp="1"/>
          </p:cNvSpPr>
          <p:nvPr>
            <p:ph type="sldNum" sz="quarter" idx="12"/>
          </p:nvPr>
        </p:nvSpPr>
        <p:spPr/>
        <p:txBody>
          <a:bodyPr/>
          <a:lstStyle/>
          <a:p>
            <a:fld id="{C48ACD2A-AC10-4459-B25C-85582C3D5EC0}" type="slidenum">
              <a:rPr lang="en-IN" smtClean="0"/>
              <a:t>30</a:t>
            </a:fld>
            <a:endParaRPr lang="en-IN"/>
          </a:p>
        </p:txBody>
      </p:sp>
    </p:spTree>
    <p:extLst>
      <p:ext uri="{BB962C8B-B14F-4D97-AF65-F5344CB8AC3E}">
        <p14:creationId xmlns:p14="http://schemas.microsoft.com/office/powerpoint/2010/main" val="3665812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9778ED-A8FD-7145-3587-8EEBEE95C9C5}"/>
              </a:ext>
            </a:extLst>
          </p:cNvPr>
          <p:cNvSpPr txBox="1"/>
          <p:nvPr/>
        </p:nvSpPr>
        <p:spPr>
          <a:xfrm>
            <a:off x="481781" y="300165"/>
            <a:ext cx="11385754" cy="1754326"/>
          </a:xfrm>
          <a:prstGeom prst="rect">
            <a:avLst/>
          </a:prstGeom>
          <a:noFill/>
        </p:spPr>
        <p:txBody>
          <a:bodyPr wrap="square">
            <a:spAutoFit/>
          </a:bodyPr>
          <a:lstStyle/>
          <a:p>
            <a:pPr algn="just"/>
            <a:r>
              <a:rPr lang="en-US" dirty="0"/>
              <a:t>This region does not contain any mobile charges. Charged particles would require an additional force (voltage) to cross this barrier from now on due to a newly created obstruction. For a Silicon (Si) p-n junction, the typical value of this barrier is 0.7 V, and for p-n junctions developed with Germanium (Ge), it's 0.3 V. This voltage is also known as the cut-in voltage.</a:t>
            </a:r>
          </a:p>
          <a:p>
            <a:pPr algn="just"/>
            <a:endParaRPr lang="en-US" dirty="0"/>
          </a:p>
          <a:p>
            <a:pPr algn="just"/>
            <a:r>
              <a:rPr lang="en-US" dirty="0"/>
              <a:t>Before we proceed, we need to define another term that will be the </a:t>
            </a:r>
            <a:r>
              <a:rPr lang="en-US" dirty="0" err="1"/>
              <a:t>centre</a:t>
            </a:r>
            <a:r>
              <a:rPr lang="en-US" dirty="0"/>
              <a:t> of discussion for the next few sections.</a:t>
            </a:r>
            <a:endParaRPr lang="en-IN" dirty="0"/>
          </a:p>
        </p:txBody>
      </p:sp>
      <p:sp>
        <p:nvSpPr>
          <p:cNvPr id="7" name="TextBox 6">
            <a:extLst>
              <a:ext uri="{FF2B5EF4-FFF2-40B4-BE49-F238E27FC236}">
                <a16:creationId xmlns:a16="http://schemas.microsoft.com/office/drawing/2014/main" id="{33A63EBC-88FF-9994-41D7-18354E321775}"/>
              </a:ext>
            </a:extLst>
          </p:cNvPr>
          <p:cNvSpPr txBox="1"/>
          <p:nvPr/>
        </p:nvSpPr>
        <p:spPr>
          <a:xfrm>
            <a:off x="481781" y="2277296"/>
            <a:ext cx="11267767" cy="1477328"/>
          </a:xfrm>
          <a:prstGeom prst="rect">
            <a:avLst/>
          </a:prstGeom>
          <a:noFill/>
        </p:spPr>
        <p:txBody>
          <a:bodyPr wrap="square">
            <a:spAutoFit/>
          </a:bodyPr>
          <a:lstStyle/>
          <a:p>
            <a:pPr algn="just"/>
            <a:r>
              <a:rPr lang="en-US" dirty="0"/>
              <a:t>Biased Diodes: Application of a fixed DC voltage or current between or through two different but fixed points in an electronic circuit is known as bias or biasing. It is usually done for testing the devices or creating optimal working conditions for the circuit.</a:t>
            </a:r>
          </a:p>
          <a:p>
            <a:pPr algn="just"/>
            <a:endParaRPr lang="en-US" dirty="0"/>
          </a:p>
          <a:p>
            <a:pPr algn="just"/>
            <a:r>
              <a:rPr lang="en-US" dirty="0"/>
              <a:t>The </a:t>
            </a:r>
            <a:r>
              <a:rPr lang="en-US" dirty="0" err="1"/>
              <a:t>i</a:t>
            </a:r>
            <a:r>
              <a:rPr lang="en-US" dirty="0"/>
              <a:t>-v characteristics of a diode closely follow this equation during operation in forward bias:</a:t>
            </a:r>
            <a:endParaRPr lang="en-IN" dirty="0"/>
          </a:p>
        </p:txBody>
      </p:sp>
      <p:pic>
        <p:nvPicPr>
          <p:cNvPr id="8" name="Picture 7">
            <a:extLst>
              <a:ext uri="{FF2B5EF4-FFF2-40B4-BE49-F238E27FC236}">
                <a16:creationId xmlns:a16="http://schemas.microsoft.com/office/drawing/2014/main" id="{B7DB9083-1C7E-8BEF-E754-14785182940F}"/>
              </a:ext>
            </a:extLst>
          </p:cNvPr>
          <p:cNvPicPr>
            <a:picLocks noChangeAspect="1"/>
          </p:cNvPicPr>
          <p:nvPr/>
        </p:nvPicPr>
        <p:blipFill>
          <a:blip r:embed="rId2"/>
          <a:stretch>
            <a:fillRect/>
          </a:stretch>
        </p:blipFill>
        <p:spPr>
          <a:xfrm>
            <a:off x="2191058" y="3878185"/>
            <a:ext cx="9048750" cy="1771650"/>
          </a:xfrm>
          <a:prstGeom prst="rect">
            <a:avLst/>
          </a:prstGeom>
        </p:spPr>
      </p:pic>
      <p:sp>
        <p:nvSpPr>
          <p:cNvPr id="10" name="TextBox 9">
            <a:extLst>
              <a:ext uri="{FF2B5EF4-FFF2-40B4-BE49-F238E27FC236}">
                <a16:creationId xmlns:a16="http://schemas.microsoft.com/office/drawing/2014/main" id="{F4B9B8A9-90EF-80AF-F453-F54843A2712F}"/>
              </a:ext>
            </a:extLst>
          </p:cNvPr>
          <p:cNvSpPr txBox="1"/>
          <p:nvPr/>
        </p:nvSpPr>
        <p:spPr>
          <a:xfrm>
            <a:off x="481780" y="5657671"/>
            <a:ext cx="11267767" cy="646331"/>
          </a:xfrm>
          <a:prstGeom prst="rect">
            <a:avLst/>
          </a:prstGeom>
          <a:noFill/>
        </p:spPr>
        <p:txBody>
          <a:bodyPr wrap="square">
            <a:spAutoFit/>
          </a:bodyPr>
          <a:lstStyle/>
          <a:p>
            <a:r>
              <a:rPr lang="en-US" dirty="0"/>
              <a:t>The same equation can be the basis for plotting the </a:t>
            </a:r>
            <a:r>
              <a:rPr lang="en-US" dirty="0" err="1"/>
              <a:t>i</a:t>
            </a:r>
            <a:r>
              <a:rPr lang="en-US" dirty="0"/>
              <a:t>-v characteristics of a practical diode. </a:t>
            </a:r>
          </a:p>
          <a:p>
            <a:r>
              <a:rPr lang="en-US" dirty="0"/>
              <a:t>Note: the scale has been compressed and expanded appropriately for the purpose of explanation.</a:t>
            </a:r>
            <a:endParaRPr lang="en-IN" dirty="0"/>
          </a:p>
        </p:txBody>
      </p:sp>
      <p:sp>
        <p:nvSpPr>
          <p:cNvPr id="2" name="Date Placeholder 1">
            <a:extLst>
              <a:ext uri="{FF2B5EF4-FFF2-40B4-BE49-F238E27FC236}">
                <a16:creationId xmlns:a16="http://schemas.microsoft.com/office/drawing/2014/main" id="{6BBAD5B5-06A5-AA8D-7618-0621BB8F1EF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CEF5B444-661F-993D-DF28-68B0C6D788E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37F4A589-EF56-45DF-2C34-0D52DB89288E}"/>
              </a:ext>
            </a:extLst>
          </p:cNvPr>
          <p:cNvSpPr>
            <a:spLocks noGrp="1"/>
          </p:cNvSpPr>
          <p:nvPr>
            <p:ph type="sldNum" sz="quarter" idx="12"/>
          </p:nvPr>
        </p:nvSpPr>
        <p:spPr/>
        <p:txBody>
          <a:bodyPr/>
          <a:lstStyle/>
          <a:p>
            <a:fld id="{C48ACD2A-AC10-4459-B25C-85582C3D5EC0}" type="slidenum">
              <a:rPr lang="en-IN" smtClean="0"/>
              <a:t>31</a:t>
            </a:fld>
            <a:endParaRPr lang="en-IN"/>
          </a:p>
        </p:txBody>
      </p:sp>
    </p:spTree>
    <p:extLst>
      <p:ext uri="{BB962C8B-B14F-4D97-AF65-F5344CB8AC3E}">
        <p14:creationId xmlns:p14="http://schemas.microsoft.com/office/powerpoint/2010/main" val="371276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F795C6-179C-5622-F848-660EA55D7B15}"/>
              </a:ext>
            </a:extLst>
          </p:cNvPr>
          <p:cNvPicPr>
            <a:picLocks noChangeAspect="1"/>
          </p:cNvPicPr>
          <p:nvPr/>
        </p:nvPicPr>
        <p:blipFill>
          <a:blip r:embed="rId2"/>
          <a:stretch>
            <a:fillRect/>
          </a:stretch>
        </p:blipFill>
        <p:spPr>
          <a:xfrm>
            <a:off x="1852876" y="914399"/>
            <a:ext cx="9170814" cy="4247535"/>
          </a:xfrm>
          <a:prstGeom prst="rect">
            <a:avLst/>
          </a:prstGeom>
        </p:spPr>
      </p:pic>
      <p:sp>
        <p:nvSpPr>
          <p:cNvPr id="5" name="TextBox 4">
            <a:extLst>
              <a:ext uri="{FF2B5EF4-FFF2-40B4-BE49-F238E27FC236}">
                <a16:creationId xmlns:a16="http://schemas.microsoft.com/office/drawing/2014/main" id="{C2776EF3-977F-EA57-DA21-2B6B0ACE8001}"/>
              </a:ext>
            </a:extLst>
          </p:cNvPr>
          <p:cNvSpPr txBox="1"/>
          <p:nvPr/>
        </p:nvSpPr>
        <p:spPr>
          <a:xfrm>
            <a:off x="353960" y="5530647"/>
            <a:ext cx="11218607" cy="646331"/>
          </a:xfrm>
          <a:prstGeom prst="rect">
            <a:avLst/>
          </a:prstGeom>
          <a:noFill/>
        </p:spPr>
        <p:txBody>
          <a:bodyPr wrap="square">
            <a:spAutoFit/>
          </a:bodyPr>
          <a:lstStyle/>
          <a:p>
            <a:pPr algn="just"/>
            <a:r>
              <a:rPr lang="en-US" dirty="0"/>
              <a:t>The graph of a practical diode is a deviation from the practical diode characteristics, which require it to switch on and conduct infinite current or switch off and block the current completely without any voltage drop.</a:t>
            </a:r>
            <a:endParaRPr lang="en-IN" dirty="0"/>
          </a:p>
        </p:txBody>
      </p:sp>
      <p:sp>
        <p:nvSpPr>
          <p:cNvPr id="3" name="Date Placeholder 2">
            <a:extLst>
              <a:ext uri="{FF2B5EF4-FFF2-40B4-BE49-F238E27FC236}">
                <a16:creationId xmlns:a16="http://schemas.microsoft.com/office/drawing/2014/main" id="{E58EB780-6D63-2F38-15B3-82EEE3717263}"/>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7BD91549-E89E-8BDA-29C3-267AB5158D06}"/>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6B03529F-AA1E-6F0F-6B44-4237190AC103}"/>
              </a:ext>
            </a:extLst>
          </p:cNvPr>
          <p:cNvSpPr>
            <a:spLocks noGrp="1"/>
          </p:cNvSpPr>
          <p:nvPr>
            <p:ph type="sldNum" sz="quarter" idx="12"/>
          </p:nvPr>
        </p:nvSpPr>
        <p:spPr/>
        <p:txBody>
          <a:bodyPr/>
          <a:lstStyle/>
          <a:p>
            <a:fld id="{C48ACD2A-AC10-4459-B25C-85582C3D5EC0}" type="slidenum">
              <a:rPr lang="en-IN" smtClean="0"/>
              <a:t>32</a:t>
            </a:fld>
            <a:endParaRPr lang="en-IN"/>
          </a:p>
        </p:txBody>
      </p:sp>
    </p:spTree>
    <p:extLst>
      <p:ext uri="{BB962C8B-B14F-4D97-AF65-F5344CB8AC3E}">
        <p14:creationId xmlns:p14="http://schemas.microsoft.com/office/powerpoint/2010/main" val="462820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56F922-C881-84B9-DDFE-F4EFBD2EC8CD}"/>
              </a:ext>
            </a:extLst>
          </p:cNvPr>
          <p:cNvPicPr>
            <a:picLocks noChangeAspect="1"/>
          </p:cNvPicPr>
          <p:nvPr/>
        </p:nvPicPr>
        <p:blipFill>
          <a:blip r:embed="rId2"/>
          <a:stretch>
            <a:fillRect/>
          </a:stretch>
        </p:blipFill>
        <p:spPr>
          <a:xfrm>
            <a:off x="686722" y="360106"/>
            <a:ext cx="9048750" cy="4191000"/>
          </a:xfrm>
          <a:prstGeom prst="rect">
            <a:avLst/>
          </a:prstGeom>
        </p:spPr>
      </p:pic>
      <p:sp>
        <p:nvSpPr>
          <p:cNvPr id="5" name="TextBox 4">
            <a:extLst>
              <a:ext uri="{FF2B5EF4-FFF2-40B4-BE49-F238E27FC236}">
                <a16:creationId xmlns:a16="http://schemas.microsoft.com/office/drawing/2014/main" id="{6DBD72AE-73A8-9EF8-D7A8-BB8C6C8486E8}"/>
              </a:ext>
            </a:extLst>
          </p:cNvPr>
          <p:cNvSpPr txBox="1"/>
          <p:nvPr/>
        </p:nvSpPr>
        <p:spPr>
          <a:xfrm>
            <a:off x="686722" y="4551106"/>
            <a:ext cx="11151317" cy="646331"/>
          </a:xfrm>
          <a:prstGeom prst="rect">
            <a:avLst/>
          </a:prstGeom>
          <a:noFill/>
        </p:spPr>
        <p:txBody>
          <a:bodyPr wrap="square">
            <a:spAutoFit/>
          </a:bodyPr>
          <a:lstStyle/>
          <a:p>
            <a:pPr algn="just"/>
            <a:r>
              <a:rPr lang="en-US" dirty="0"/>
              <a:t>The diodes that exhibit such characteristics are used in simulation and mathematical analysis. They are called ideal diodes and are purely hypothetical.</a:t>
            </a:r>
            <a:endParaRPr lang="en-IN" dirty="0"/>
          </a:p>
        </p:txBody>
      </p:sp>
      <p:sp>
        <p:nvSpPr>
          <p:cNvPr id="2" name="Date Placeholder 1">
            <a:extLst>
              <a:ext uri="{FF2B5EF4-FFF2-40B4-BE49-F238E27FC236}">
                <a16:creationId xmlns:a16="http://schemas.microsoft.com/office/drawing/2014/main" id="{593EDF02-A1E8-457A-42D9-9F87908DF829}"/>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53E5D408-6E34-38A4-2278-F77B460DB041}"/>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6D06CEC4-6F36-E3C6-ABDA-E1EE68404713}"/>
              </a:ext>
            </a:extLst>
          </p:cNvPr>
          <p:cNvSpPr>
            <a:spLocks noGrp="1"/>
          </p:cNvSpPr>
          <p:nvPr>
            <p:ph type="sldNum" sz="quarter" idx="12"/>
          </p:nvPr>
        </p:nvSpPr>
        <p:spPr/>
        <p:txBody>
          <a:bodyPr/>
          <a:lstStyle/>
          <a:p>
            <a:fld id="{C48ACD2A-AC10-4459-B25C-85582C3D5EC0}" type="slidenum">
              <a:rPr lang="en-IN" smtClean="0"/>
              <a:t>33</a:t>
            </a:fld>
            <a:endParaRPr lang="en-IN"/>
          </a:p>
        </p:txBody>
      </p:sp>
    </p:spTree>
    <p:extLst>
      <p:ext uri="{BB962C8B-B14F-4D97-AF65-F5344CB8AC3E}">
        <p14:creationId xmlns:p14="http://schemas.microsoft.com/office/powerpoint/2010/main" val="639968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F32D96-3D63-E703-577E-DB61D551D10D}"/>
              </a:ext>
            </a:extLst>
          </p:cNvPr>
          <p:cNvSpPr txBox="1"/>
          <p:nvPr/>
        </p:nvSpPr>
        <p:spPr>
          <a:xfrm>
            <a:off x="717754" y="490368"/>
            <a:ext cx="10756491" cy="923330"/>
          </a:xfrm>
          <a:prstGeom prst="rect">
            <a:avLst/>
          </a:prstGeom>
          <a:noFill/>
        </p:spPr>
        <p:txBody>
          <a:bodyPr wrap="square">
            <a:spAutoFit/>
          </a:bodyPr>
          <a:lstStyle/>
          <a:p>
            <a:r>
              <a:rPr lang="en-US" dirty="0"/>
              <a:t>What is Forward Bias?</a:t>
            </a:r>
          </a:p>
          <a:p>
            <a:r>
              <a:rPr lang="en-US" dirty="0"/>
              <a:t>When the potential applied at the anode (p-side) of a practical diode is higher than the potential applied at the cathode (n-side) by at least the cut-in voltage, the diode is said to be in a forward bias.</a:t>
            </a:r>
            <a:endParaRPr lang="en-IN" dirty="0"/>
          </a:p>
        </p:txBody>
      </p:sp>
      <p:pic>
        <p:nvPicPr>
          <p:cNvPr id="6" name="Picture 5">
            <a:extLst>
              <a:ext uri="{FF2B5EF4-FFF2-40B4-BE49-F238E27FC236}">
                <a16:creationId xmlns:a16="http://schemas.microsoft.com/office/drawing/2014/main" id="{A0C9568A-4BB2-D9B6-68EF-441B0746D469}"/>
              </a:ext>
            </a:extLst>
          </p:cNvPr>
          <p:cNvPicPr>
            <a:picLocks noChangeAspect="1"/>
          </p:cNvPicPr>
          <p:nvPr/>
        </p:nvPicPr>
        <p:blipFill>
          <a:blip r:embed="rId2"/>
          <a:stretch>
            <a:fillRect/>
          </a:stretch>
        </p:blipFill>
        <p:spPr>
          <a:xfrm>
            <a:off x="2448508" y="1482524"/>
            <a:ext cx="5707876" cy="2643648"/>
          </a:xfrm>
          <a:prstGeom prst="rect">
            <a:avLst/>
          </a:prstGeom>
        </p:spPr>
      </p:pic>
      <p:sp>
        <p:nvSpPr>
          <p:cNvPr id="8" name="TextBox 7">
            <a:extLst>
              <a:ext uri="{FF2B5EF4-FFF2-40B4-BE49-F238E27FC236}">
                <a16:creationId xmlns:a16="http://schemas.microsoft.com/office/drawing/2014/main" id="{859CA913-451D-A073-7688-1EC1E7795F93}"/>
              </a:ext>
            </a:extLst>
          </p:cNvPr>
          <p:cNvSpPr txBox="1"/>
          <p:nvPr/>
        </p:nvSpPr>
        <p:spPr>
          <a:xfrm rot="10800000" flipV="1">
            <a:off x="796412" y="4471996"/>
            <a:ext cx="10343535" cy="646331"/>
          </a:xfrm>
          <a:prstGeom prst="rect">
            <a:avLst/>
          </a:prstGeom>
          <a:noFill/>
        </p:spPr>
        <p:txBody>
          <a:bodyPr wrap="square">
            <a:spAutoFit/>
          </a:bodyPr>
          <a:lstStyle/>
          <a:p>
            <a:r>
              <a:rPr lang="en-US" dirty="0"/>
              <a:t>It can be clearly seen from the diagram that the positive end of the battery is connected to the positive terminal of the diode, and the negative end of the battery is connected to the negative terminal of the diode.</a:t>
            </a:r>
            <a:endParaRPr lang="en-IN" dirty="0"/>
          </a:p>
        </p:txBody>
      </p:sp>
      <p:sp>
        <p:nvSpPr>
          <p:cNvPr id="2" name="Date Placeholder 1">
            <a:extLst>
              <a:ext uri="{FF2B5EF4-FFF2-40B4-BE49-F238E27FC236}">
                <a16:creationId xmlns:a16="http://schemas.microsoft.com/office/drawing/2014/main" id="{6DBB106F-B61B-4222-8CC0-D086377E9DF0}"/>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BBAFF17B-264B-5170-197F-2D866650A5FC}"/>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52F6AB9A-6137-4F01-4D60-317D3F1D51B0}"/>
              </a:ext>
            </a:extLst>
          </p:cNvPr>
          <p:cNvSpPr>
            <a:spLocks noGrp="1"/>
          </p:cNvSpPr>
          <p:nvPr>
            <p:ph type="sldNum" sz="quarter" idx="12"/>
          </p:nvPr>
        </p:nvSpPr>
        <p:spPr/>
        <p:txBody>
          <a:bodyPr/>
          <a:lstStyle/>
          <a:p>
            <a:fld id="{C48ACD2A-AC10-4459-B25C-85582C3D5EC0}" type="slidenum">
              <a:rPr lang="en-IN" smtClean="0"/>
              <a:t>34</a:t>
            </a:fld>
            <a:endParaRPr lang="en-IN"/>
          </a:p>
        </p:txBody>
      </p:sp>
    </p:spTree>
    <p:extLst>
      <p:ext uri="{BB962C8B-B14F-4D97-AF65-F5344CB8AC3E}">
        <p14:creationId xmlns:p14="http://schemas.microsoft.com/office/powerpoint/2010/main" val="1250007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A203B7-45D3-3581-44B8-ABC98BDBA6A3}"/>
              </a:ext>
            </a:extLst>
          </p:cNvPr>
          <p:cNvSpPr txBox="1"/>
          <p:nvPr/>
        </p:nvSpPr>
        <p:spPr>
          <a:xfrm>
            <a:off x="717755" y="753802"/>
            <a:ext cx="11080955" cy="3970318"/>
          </a:xfrm>
          <a:prstGeom prst="rect">
            <a:avLst/>
          </a:prstGeom>
          <a:noFill/>
        </p:spPr>
        <p:txBody>
          <a:bodyPr wrap="square">
            <a:spAutoFit/>
          </a:bodyPr>
          <a:lstStyle/>
          <a:p>
            <a:pPr algn="just"/>
            <a:r>
              <a:rPr lang="en-US" b="1" dirty="0"/>
              <a:t>Properties of p-n Junction in Forward Bias</a:t>
            </a:r>
          </a:p>
          <a:p>
            <a:pPr marL="285750" indent="-285750" algn="just">
              <a:buFont typeface="Arial" panose="020B0604020202020204" pitchFamily="34" charset="0"/>
              <a:buChar char="•"/>
            </a:pPr>
            <a:r>
              <a:rPr lang="en-US" dirty="0"/>
              <a:t>The externally applied voltage in forward bias sets up an electric field in the opposite direction to that of the potential barrier. </a:t>
            </a:r>
          </a:p>
          <a:p>
            <a:pPr marL="285750" indent="-285750" algn="just">
              <a:buFont typeface="Arial" panose="020B0604020202020204" pitchFamily="34" charset="0"/>
              <a:buChar char="•"/>
            </a:pPr>
            <a:r>
              <a:rPr lang="en-US" dirty="0"/>
              <a:t>As the value of external voltage increases from 0 to cut-in voltage, the width of the potential barrier decreases.</a:t>
            </a:r>
          </a:p>
          <a:p>
            <a:pPr marL="285750" indent="-285750" algn="just">
              <a:buFont typeface="Arial" panose="020B0604020202020204" pitchFamily="34" charset="0"/>
              <a:buChar char="•"/>
            </a:pPr>
            <a:r>
              <a:rPr lang="en-US" dirty="0"/>
              <a:t>The value of current (leakage current) flowing through the diode is negligibly small in this case and is only due to some electrons that manage to jump across the potential barrier.</a:t>
            </a:r>
          </a:p>
          <a:p>
            <a:pPr marL="285750" indent="-285750" algn="just">
              <a:buFont typeface="Arial" panose="020B0604020202020204" pitchFamily="34" charset="0"/>
              <a:buChar char="•"/>
            </a:pPr>
            <a:r>
              <a:rPr lang="en-US" dirty="0"/>
              <a:t>When the external voltage is equal to the cut-in voltage, the potential barrier vanishes, thereby breaking the barrier stopping the free movement of current.</a:t>
            </a:r>
          </a:p>
          <a:p>
            <a:pPr marL="285750" indent="-285750" algn="just">
              <a:buFont typeface="Arial" panose="020B0604020202020204" pitchFamily="34" charset="0"/>
              <a:buChar char="•"/>
            </a:pPr>
            <a:r>
              <a:rPr lang="en-US" dirty="0"/>
              <a:t> As the voltage increases even more, the current rises exponentially until the diode enters into a fully conducting zone.</a:t>
            </a:r>
          </a:p>
          <a:p>
            <a:pPr marL="285750" indent="-285750" algn="just">
              <a:buFont typeface="Arial" panose="020B0604020202020204" pitchFamily="34" charset="0"/>
              <a:buChar char="•"/>
            </a:pPr>
            <a:r>
              <a:rPr lang="en-US" dirty="0"/>
              <a:t>At this point, a practical diode can be modelled as a series combination of a voltage source in series with a resistor. </a:t>
            </a:r>
          </a:p>
          <a:p>
            <a:pPr marL="285750" indent="-285750" algn="just">
              <a:buFont typeface="Arial" panose="020B0604020202020204" pitchFamily="34" charset="0"/>
              <a:buChar char="•"/>
            </a:pPr>
            <a:r>
              <a:rPr lang="en-US" dirty="0"/>
              <a:t>The value of the voltage is extremely small and is equal to the cut-in voltage. Resistance, too, is small in magnitude.</a:t>
            </a:r>
            <a:endParaRPr lang="en-IN" dirty="0"/>
          </a:p>
        </p:txBody>
      </p:sp>
      <p:pic>
        <p:nvPicPr>
          <p:cNvPr id="5" name="Picture 4">
            <a:extLst>
              <a:ext uri="{FF2B5EF4-FFF2-40B4-BE49-F238E27FC236}">
                <a16:creationId xmlns:a16="http://schemas.microsoft.com/office/drawing/2014/main" id="{97979B98-E8AF-1DA6-3295-B9DF62BCE6AF}"/>
              </a:ext>
            </a:extLst>
          </p:cNvPr>
          <p:cNvPicPr>
            <a:picLocks noChangeAspect="1"/>
          </p:cNvPicPr>
          <p:nvPr/>
        </p:nvPicPr>
        <p:blipFill>
          <a:blip r:embed="rId2"/>
          <a:stretch>
            <a:fillRect/>
          </a:stretch>
        </p:blipFill>
        <p:spPr>
          <a:xfrm>
            <a:off x="1571625" y="4848994"/>
            <a:ext cx="9048750" cy="617742"/>
          </a:xfrm>
          <a:prstGeom prst="rect">
            <a:avLst/>
          </a:prstGeom>
        </p:spPr>
      </p:pic>
      <p:sp>
        <p:nvSpPr>
          <p:cNvPr id="9" name="TextBox 8">
            <a:extLst>
              <a:ext uri="{FF2B5EF4-FFF2-40B4-BE49-F238E27FC236}">
                <a16:creationId xmlns:a16="http://schemas.microsoft.com/office/drawing/2014/main" id="{B366B59A-898A-9AF2-DAD4-376925DD90D1}"/>
              </a:ext>
            </a:extLst>
          </p:cNvPr>
          <p:cNvSpPr txBox="1"/>
          <p:nvPr/>
        </p:nvSpPr>
        <p:spPr>
          <a:xfrm>
            <a:off x="717755" y="5642533"/>
            <a:ext cx="10982632" cy="646331"/>
          </a:xfrm>
          <a:prstGeom prst="rect">
            <a:avLst/>
          </a:prstGeom>
          <a:noFill/>
        </p:spPr>
        <p:txBody>
          <a:bodyPr wrap="square">
            <a:spAutoFit/>
          </a:bodyPr>
          <a:lstStyle/>
          <a:p>
            <a:pPr algn="just"/>
            <a:r>
              <a:rPr lang="en-US" dirty="0"/>
              <a:t>An ideal diode in forward bias behaves like a closed switch (left), and a practical diode is equivalent to a small voltage source in series with small resistance</a:t>
            </a:r>
            <a:endParaRPr lang="en-IN" dirty="0"/>
          </a:p>
        </p:txBody>
      </p:sp>
      <p:sp>
        <p:nvSpPr>
          <p:cNvPr id="2" name="Date Placeholder 1">
            <a:extLst>
              <a:ext uri="{FF2B5EF4-FFF2-40B4-BE49-F238E27FC236}">
                <a16:creationId xmlns:a16="http://schemas.microsoft.com/office/drawing/2014/main" id="{B894362F-4DB5-9665-AB36-395B287165B5}"/>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326B7FA8-5820-A01C-9508-CA680D308846}"/>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7E590C1C-19AB-6A18-7A6E-E2CEDFFB7AA7}"/>
              </a:ext>
            </a:extLst>
          </p:cNvPr>
          <p:cNvSpPr>
            <a:spLocks noGrp="1"/>
          </p:cNvSpPr>
          <p:nvPr>
            <p:ph type="sldNum" sz="quarter" idx="12"/>
          </p:nvPr>
        </p:nvSpPr>
        <p:spPr/>
        <p:txBody>
          <a:bodyPr/>
          <a:lstStyle/>
          <a:p>
            <a:fld id="{C48ACD2A-AC10-4459-B25C-85582C3D5EC0}" type="slidenum">
              <a:rPr lang="en-IN" smtClean="0"/>
              <a:t>35</a:t>
            </a:fld>
            <a:endParaRPr lang="en-IN"/>
          </a:p>
        </p:txBody>
      </p:sp>
    </p:spTree>
    <p:extLst>
      <p:ext uri="{BB962C8B-B14F-4D97-AF65-F5344CB8AC3E}">
        <p14:creationId xmlns:p14="http://schemas.microsoft.com/office/powerpoint/2010/main" val="3552300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507BB7-0DE0-A68A-2E1B-06C5B99651A2}"/>
              </a:ext>
            </a:extLst>
          </p:cNvPr>
          <p:cNvSpPr txBox="1"/>
          <p:nvPr/>
        </p:nvSpPr>
        <p:spPr>
          <a:xfrm>
            <a:off x="393289" y="331357"/>
            <a:ext cx="11169445" cy="1477328"/>
          </a:xfrm>
          <a:prstGeom prst="rect">
            <a:avLst/>
          </a:prstGeom>
          <a:noFill/>
        </p:spPr>
        <p:txBody>
          <a:bodyPr wrap="square">
            <a:spAutoFit/>
          </a:bodyPr>
          <a:lstStyle/>
          <a:p>
            <a:r>
              <a:rPr lang="en-US" dirty="0"/>
              <a:t>VD = VF + IDRF is the voltage that appears across the diode and depends on the diode current. Since the value of resistance is low, the IDRF  term will not change a lot.</a:t>
            </a:r>
          </a:p>
          <a:p>
            <a:endParaRPr lang="en-US" dirty="0"/>
          </a:p>
          <a:p>
            <a:r>
              <a:rPr lang="en-US" dirty="0"/>
              <a:t>Coming to the forward voltage drop VF, let I1 and I2 be the diode currents corresponding to the applied diode voltages V1 and V2 across two diodes.</a:t>
            </a:r>
            <a:endParaRPr lang="en-IN" dirty="0"/>
          </a:p>
        </p:txBody>
      </p:sp>
      <p:pic>
        <p:nvPicPr>
          <p:cNvPr id="6" name="Picture 5">
            <a:extLst>
              <a:ext uri="{FF2B5EF4-FFF2-40B4-BE49-F238E27FC236}">
                <a16:creationId xmlns:a16="http://schemas.microsoft.com/office/drawing/2014/main" id="{D44AF045-8A92-2D2C-AA65-7A0ED5A2636E}"/>
              </a:ext>
            </a:extLst>
          </p:cNvPr>
          <p:cNvPicPr>
            <a:picLocks noChangeAspect="1"/>
          </p:cNvPicPr>
          <p:nvPr/>
        </p:nvPicPr>
        <p:blipFill>
          <a:blip r:embed="rId2"/>
          <a:stretch>
            <a:fillRect/>
          </a:stretch>
        </p:blipFill>
        <p:spPr>
          <a:xfrm>
            <a:off x="1365146" y="2111478"/>
            <a:ext cx="8378622" cy="1128909"/>
          </a:xfrm>
          <a:prstGeom prst="rect">
            <a:avLst/>
          </a:prstGeom>
        </p:spPr>
      </p:pic>
      <p:sp>
        <p:nvSpPr>
          <p:cNvPr id="8" name="TextBox 7">
            <a:extLst>
              <a:ext uri="{FF2B5EF4-FFF2-40B4-BE49-F238E27FC236}">
                <a16:creationId xmlns:a16="http://schemas.microsoft.com/office/drawing/2014/main" id="{E1463B38-97A8-7782-DD3E-0F3B3676E1A1}"/>
              </a:ext>
            </a:extLst>
          </p:cNvPr>
          <p:cNvSpPr txBox="1"/>
          <p:nvPr/>
        </p:nvSpPr>
        <p:spPr>
          <a:xfrm>
            <a:off x="776748" y="3264139"/>
            <a:ext cx="6096000" cy="369332"/>
          </a:xfrm>
          <a:prstGeom prst="rect">
            <a:avLst/>
          </a:prstGeom>
          <a:noFill/>
        </p:spPr>
        <p:txBody>
          <a:bodyPr wrap="square">
            <a:spAutoFit/>
          </a:bodyPr>
          <a:lstStyle/>
          <a:p>
            <a:r>
              <a:rPr lang="en-US" dirty="0"/>
              <a:t>The ratio of the equations give,</a:t>
            </a:r>
            <a:endParaRPr lang="en-IN" dirty="0"/>
          </a:p>
        </p:txBody>
      </p:sp>
      <p:pic>
        <p:nvPicPr>
          <p:cNvPr id="10" name="Picture 9">
            <a:extLst>
              <a:ext uri="{FF2B5EF4-FFF2-40B4-BE49-F238E27FC236}">
                <a16:creationId xmlns:a16="http://schemas.microsoft.com/office/drawing/2014/main" id="{110EF557-641F-39C8-717A-57D493994D6B}"/>
              </a:ext>
            </a:extLst>
          </p:cNvPr>
          <p:cNvPicPr>
            <a:picLocks noChangeAspect="1"/>
          </p:cNvPicPr>
          <p:nvPr/>
        </p:nvPicPr>
        <p:blipFill>
          <a:blip r:embed="rId3"/>
          <a:stretch>
            <a:fillRect/>
          </a:stretch>
        </p:blipFill>
        <p:spPr>
          <a:xfrm>
            <a:off x="1660115" y="3673714"/>
            <a:ext cx="9048750" cy="809625"/>
          </a:xfrm>
          <a:prstGeom prst="rect">
            <a:avLst/>
          </a:prstGeom>
        </p:spPr>
      </p:pic>
      <p:sp>
        <p:nvSpPr>
          <p:cNvPr id="12" name="TextBox 11">
            <a:extLst>
              <a:ext uri="{FF2B5EF4-FFF2-40B4-BE49-F238E27FC236}">
                <a16:creationId xmlns:a16="http://schemas.microsoft.com/office/drawing/2014/main" id="{9CC0928D-4A89-F765-90E9-5E3F49958A57}"/>
              </a:ext>
            </a:extLst>
          </p:cNvPr>
          <p:cNvSpPr txBox="1"/>
          <p:nvPr/>
        </p:nvSpPr>
        <p:spPr>
          <a:xfrm>
            <a:off x="776748" y="4476537"/>
            <a:ext cx="6096000" cy="369332"/>
          </a:xfrm>
          <a:prstGeom prst="rect">
            <a:avLst/>
          </a:prstGeom>
          <a:noFill/>
        </p:spPr>
        <p:txBody>
          <a:bodyPr wrap="square">
            <a:spAutoFit/>
          </a:bodyPr>
          <a:lstStyle/>
          <a:p>
            <a:r>
              <a:rPr lang="en-US" dirty="0"/>
              <a:t>Which can be rewritten as:</a:t>
            </a:r>
            <a:endParaRPr lang="en-IN" dirty="0"/>
          </a:p>
        </p:txBody>
      </p:sp>
      <p:pic>
        <p:nvPicPr>
          <p:cNvPr id="13" name="Picture 12">
            <a:extLst>
              <a:ext uri="{FF2B5EF4-FFF2-40B4-BE49-F238E27FC236}">
                <a16:creationId xmlns:a16="http://schemas.microsoft.com/office/drawing/2014/main" id="{0CCAB14A-954C-B7B2-F595-F8706559541C}"/>
              </a:ext>
            </a:extLst>
          </p:cNvPr>
          <p:cNvPicPr>
            <a:picLocks noChangeAspect="1"/>
          </p:cNvPicPr>
          <p:nvPr/>
        </p:nvPicPr>
        <p:blipFill>
          <a:blip r:embed="rId4"/>
          <a:stretch>
            <a:fillRect/>
          </a:stretch>
        </p:blipFill>
        <p:spPr>
          <a:xfrm>
            <a:off x="1551960" y="4916666"/>
            <a:ext cx="7023307" cy="697015"/>
          </a:xfrm>
          <a:prstGeom prst="rect">
            <a:avLst/>
          </a:prstGeom>
        </p:spPr>
      </p:pic>
      <p:sp>
        <p:nvSpPr>
          <p:cNvPr id="15" name="TextBox 14">
            <a:extLst>
              <a:ext uri="{FF2B5EF4-FFF2-40B4-BE49-F238E27FC236}">
                <a16:creationId xmlns:a16="http://schemas.microsoft.com/office/drawing/2014/main" id="{62B22380-F0C5-6CB7-444A-DD66BBC81788}"/>
              </a:ext>
            </a:extLst>
          </p:cNvPr>
          <p:cNvSpPr txBox="1"/>
          <p:nvPr/>
        </p:nvSpPr>
        <p:spPr>
          <a:xfrm>
            <a:off x="776748" y="5483146"/>
            <a:ext cx="11798711" cy="1477328"/>
          </a:xfrm>
          <a:prstGeom prst="rect">
            <a:avLst/>
          </a:prstGeom>
          <a:noFill/>
        </p:spPr>
        <p:txBody>
          <a:bodyPr wrap="square">
            <a:spAutoFit/>
          </a:bodyPr>
          <a:lstStyle/>
          <a:p>
            <a:r>
              <a:rPr lang="en-US" dirty="0"/>
              <a:t>The voltage/current difference equation suggests that even for a drastic change in the value of current, the voltage drop across the diode will not change much, which is a simple consequence of a logarithmic relationship.</a:t>
            </a:r>
          </a:p>
          <a:p>
            <a:endParaRPr lang="en-US" dirty="0"/>
          </a:p>
          <a:p>
            <a:r>
              <a:rPr lang="en-US" dirty="0"/>
              <a:t>Hence, during the analysis of a diode in forward bias, the on-state voltage drop can be considered almost constant for a reasonably significant change in diode current.</a:t>
            </a:r>
            <a:endParaRPr lang="en-IN" dirty="0"/>
          </a:p>
        </p:txBody>
      </p:sp>
      <p:sp>
        <p:nvSpPr>
          <p:cNvPr id="2" name="Date Placeholder 1">
            <a:extLst>
              <a:ext uri="{FF2B5EF4-FFF2-40B4-BE49-F238E27FC236}">
                <a16:creationId xmlns:a16="http://schemas.microsoft.com/office/drawing/2014/main" id="{C4A08D03-4622-B661-347F-9F3B1FB6D287}"/>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6295A7B3-2FF7-FB9E-FCA1-3331E28E58C9}"/>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4B97E779-7191-37F7-6914-FB4493D10879}"/>
              </a:ext>
            </a:extLst>
          </p:cNvPr>
          <p:cNvSpPr>
            <a:spLocks noGrp="1"/>
          </p:cNvSpPr>
          <p:nvPr>
            <p:ph type="sldNum" sz="quarter" idx="12"/>
          </p:nvPr>
        </p:nvSpPr>
        <p:spPr/>
        <p:txBody>
          <a:bodyPr/>
          <a:lstStyle/>
          <a:p>
            <a:fld id="{C48ACD2A-AC10-4459-B25C-85582C3D5EC0}" type="slidenum">
              <a:rPr lang="en-IN" smtClean="0"/>
              <a:t>36</a:t>
            </a:fld>
            <a:endParaRPr lang="en-IN"/>
          </a:p>
        </p:txBody>
      </p:sp>
    </p:spTree>
    <p:extLst>
      <p:ext uri="{BB962C8B-B14F-4D97-AF65-F5344CB8AC3E}">
        <p14:creationId xmlns:p14="http://schemas.microsoft.com/office/powerpoint/2010/main" val="19873075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FE4939-00B3-F81E-0915-D0F5E8BC64F1}"/>
              </a:ext>
            </a:extLst>
          </p:cNvPr>
          <p:cNvSpPr txBox="1"/>
          <p:nvPr/>
        </p:nvSpPr>
        <p:spPr>
          <a:xfrm>
            <a:off x="511277" y="579706"/>
            <a:ext cx="10864646" cy="923330"/>
          </a:xfrm>
          <a:prstGeom prst="rect">
            <a:avLst/>
          </a:prstGeom>
          <a:noFill/>
        </p:spPr>
        <p:txBody>
          <a:bodyPr wrap="square">
            <a:spAutoFit/>
          </a:bodyPr>
          <a:lstStyle/>
          <a:p>
            <a:pPr algn="just"/>
            <a:r>
              <a:rPr lang="en-US" b="1" dirty="0"/>
              <a:t>What is Reverse Bias?</a:t>
            </a:r>
          </a:p>
          <a:p>
            <a:pPr algn="just"/>
            <a:r>
              <a:rPr lang="en-US" dirty="0"/>
              <a:t>When the potential applied at the cathode (n-side) is higher than the potential applied at the anode (p-side), the diode is said to be in a reverse bias.</a:t>
            </a:r>
            <a:endParaRPr lang="en-IN" dirty="0"/>
          </a:p>
        </p:txBody>
      </p:sp>
      <p:pic>
        <p:nvPicPr>
          <p:cNvPr id="5" name="Picture 4">
            <a:extLst>
              <a:ext uri="{FF2B5EF4-FFF2-40B4-BE49-F238E27FC236}">
                <a16:creationId xmlns:a16="http://schemas.microsoft.com/office/drawing/2014/main" id="{F8000B2C-EBB5-F6B9-1202-2E5024B4B270}"/>
              </a:ext>
            </a:extLst>
          </p:cNvPr>
          <p:cNvPicPr>
            <a:picLocks noChangeAspect="1"/>
          </p:cNvPicPr>
          <p:nvPr/>
        </p:nvPicPr>
        <p:blipFill>
          <a:blip r:embed="rId2"/>
          <a:stretch>
            <a:fillRect/>
          </a:stretch>
        </p:blipFill>
        <p:spPr>
          <a:xfrm>
            <a:off x="2472045" y="1216431"/>
            <a:ext cx="6943110" cy="3215756"/>
          </a:xfrm>
          <a:prstGeom prst="rect">
            <a:avLst/>
          </a:prstGeom>
        </p:spPr>
      </p:pic>
      <p:sp>
        <p:nvSpPr>
          <p:cNvPr id="9" name="TextBox 8">
            <a:extLst>
              <a:ext uri="{FF2B5EF4-FFF2-40B4-BE49-F238E27FC236}">
                <a16:creationId xmlns:a16="http://schemas.microsoft.com/office/drawing/2014/main" id="{5953ADFD-A827-A219-E9C0-EB9F333A4EBA}"/>
              </a:ext>
            </a:extLst>
          </p:cNvPr>
          <p:cNvSpPr txBox="1"/>
          <p:nvPr/>
        </p:nvSpPr>
        <p:spPr>
          <a:xfrm>
            <a:off x="4050890" y="4432187"/>
            <a:ext cx="6096000" cy="369332"/>
          </a:xfrm>
          <a:prstGeom prst="rect">
            <a:avLst/>
          </a:prstGeom>
          <a:noFill/>
        </p:spPr>
        <p:txBody>
          <a:bodyPr wrap="square">
            <a:spAutoFit/>
          </a:bodyPr>
          <a:lstStyle/>
          <a:p>
            <a:r>
              <a:rPr lang="en-IN" dirty="0"/>
              <a:t>Reverse Bias Circuit for Diode D</a:t>
            </a:r>
          </a:p>
        </p:txBody>
      </p:sp>
      <p:sp>
        <p:nvSpPr>
          <p:cNvPr id="14" name="TextBox 13">
            <a:extLst>
              <a:ext uri="{FF2B5EF4-FFF2-40B4-BE49-F238E27FC236}">
                <a16:creationId xmlns:a16="http://schemas.microsoft.com/office/drawing/2014/main" id="{97641624-5DE8-18B0-B872-9EE122A5D4FD}"/>
              </a:ext>
            </a:extLst>
          </p:cNvPr>
          <p:cNvSpPr txBox="1"/>
          <p:nvPr/>
        </p:nvSpPr>
        <p:spPr>
          <a:xfrm>
            <a:off x="589935" y="5338520"/>
            <a:ext cx="10864646" cy="646331"/>
          </a:xfrm>
          <a:prstGeom prst="rect">
            <a:avLst/>
          </a:prstGeom>
          <a:noFill/>
        </p:spPr>
        <p:txBody>
          <a:bodyPr wrap="square">
            <a:spAutoFit/>
          </a:bodyPr>
          <a:lstStyle/>
          <a:p>
            <a:pPr algn="just"/>
            <a:r>
              <a:rPr lang="en-US" dirty="0"/>
              <a:t>The positive end of the battery is connected to the negative terminal of the p-n junction diode, and the negative end of the battery is connected to the negative terminal of the p-n junction diode.</a:t>
            </a:r>
            <a:endParaRPr lang="en-IN" dirty="0"/>
          </a:p>
        </p:txBody>
      </p:sp>
      <p:sp>
        <p:nvSpPr>
          <p:cNvPr id="2" name="Date Placeholder 1">
            <a:extLst>
              <a:ext uri="{FF2B5EF4-FFF2-40B4-BE49-F238E27FC236}">
                <a16:creationId xmlns:a16="http://schemas.microsoft.com/office/drawing/2014/main" id="{3DE59D2A-EDC2-E5CD-B67F-FDCCC2241109}"/>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73A60E16-8AA2-BCB5-E7A8-61FFBDA4AF13}"/>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9EB28A02-BB77-8007-CC6F-3FC5B2E66358}"/>
              </a:ext>
            </a:extLst>
          </p:cNvPr>
          <p:cNvSpPr>
            <a:spLocks noGrp="1"/>
          </p:cNvSpPr>
          <p:nvPr>
            <p:ph type="sldNum" sz="quarter" idx="12"/>
          </p:nvPr>
        </p:nvSpPr>
        <p:spPr/>
        <p:txBody>
          <a:bodyPr/>
          <a:lstStyle/>
          <a:p>
            <a:fld id="{C48ACD2A-AC10-4459-B25C-85582C3D5EC0}" type="slidenum">
              <a:rPr lang="en-IN" smtClean="0"/>
              <a:t>37</a:t>
            </a:fld>
            <a:endParaRPr lang="en-IN"/>
          </a:p>
        </p:txBody>
      </p:sp>
    </p:spTree>
    <p:extLst>
      <p:ext uri="{BB962C8B-B14F-4D97-AF65-F5344CB8AC3E}">
        <p14:creationId xmlns:p14="http://schemas.microsoft.com/office/powerpoint/2010/main" val="2310319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62CECF-06B8-1E93-60C0-E0CB6A682F04}"/>
              </a:ext>
            </a:extLst>
          </p:cNvPr>
          <p:cNvSpPr txBox="1"/>
          <p:nvPr/>
        </p:nvSpPr>
        <p:spPr>
          <a:xfrm>
            <a:off x="344129" y="350173"/>
            <a:ext cx="11041626" cy="5016758"/>
          </a:xfrm>
          <a:prstGeom prst="rect">
            <a:avLst/>
          </a:prstGeom>
          <a:noFill/>
        </p:spPr>
        <p:txBody>
          <a:bodyPr wrap="square">
            <a:spAutoFit/>
          </a:bodyPr>
          <a:lstStyle/>
          <a:p>
            <a:r>
              <a:rPr lang="en-US" b="1" dirty="0"/>
              <a:t>Properties of p-n Junction in Reverse Bias</a:t>
            </a:r>
          </a:p>
          <a:p>
            <a:pPr marL="285750" indent="-285750">
              <a:buFont typeface="Arial" panose="020B0604020202020204" pitchFamily="34" charset="0"/>
              <a:buChar char="•"/>
            </a:pPr>
            <a:r>
              <a:rPr lang="en-US" dirty="0"/>
              <a:t>As the reverse voltage is increased from zero, a small reverse current starts flowing through the semiconductor device. This electric current is due to the minority charge carriers present in the diode. </a:t>
            </a:r>
          </a:p>
          <a:p>
            <a:pPr marL="285750" indent="-285750">
              <a:buFont typeface="Arial" panose="020B0604020202020204" pitchFamily="34" charset="0"/>
              <a:buChar char="•"/>
            </a:pPr>
            <a:r>
              <a:rPr lang="en-US" dirty="0"/>
              <a:t>The value of this reverse current is sufficiently small (compared to the forward current) for us to completely ignore its effect in practical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 </a:t>
            </a:r>
            <a:r>
              <a:rPr lang="en-US" sz="1600" dirty="0"/>
              <a:t>An ideal diode in forward bias behaves like a closed switch (left), and a practical diode is equivalent to a small voltage source in series with small resistance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dirty="0"/>
              <a:t>Even after increasing the value of voltage by a considerable amount, the value of reverse current isn't affected much and remains almost constant. </a:t>
            </a:r>
          </a:p>
          <a:p>
            <a:pPr marL="285750" indent="-285750">
              <a:buFont typeface="Arial" panose="020B0604020202020204" pitchFamily="34" charset="0"/>
              <a:buChar char="•"/>
            </a:pPr>
            <a:r>
              <a:rPr lang="en-US" dirty="0"/>
              <a:t>This is the reason why it is also known as the saturation current.</a:t>
            </a:r>
          </a:p>
          <a:p>
            <a:pPr marL="285750" indent="-285750">
              <a:buFont typeface="Arial" panose="020B0604020202020204" pitchFamily="34" charset="0"/>
              <a:buChar char="•"/>
            </a:pPr>
            <a:r>
              <a:rPr lang="en-US" dirty="0"/>
              <a:t> Having said that, the value of saturation current can change drastically with temperature.</a:t>
            </a:r>
          </a:p>
          <a:p>
            <a:pPr marL="285750" indent="-285750">
              <a:buFont typeface="Arial" panose="020B0604020202020204" pitchFamily="34" charset="0"/>
              <a:buChar char="•"/>
            </a:pPr>
            <a:endParaRPr lang="en-IN" dirty="0"/>
          </a:p>
          <a:p>
            <a:endParaRPr lang="en-US" dirty="0"/>
          </a:p>
        </p:txBody>
      </p:sp>
      <p:pic>
        <p:nvPicPr>
          <p:cNvPr id="11" name="Picture 10">
            <a:extLst>
              <a:ext uri="{FF2B5EF4-FFF2-40B4-BE49-F238E27FC236}">
                <a16:creationId xmlns:a16="http://schemas.microsoft.com/office/drawing/2014/main" id="{1E445928-B062-24A3-9AB6-0C78DCDF728F}"/>
              </a:ext>
            </a:extLst>
          </p:cNvPr>
          <p:cNvPicPr>
            <a:picLocks noChangeAspect="1"/>
          </p:cNvPicPr>
          <p:nvPr/>
        </p:nvPicPr>
        <p:blipFill>
          <a:blip r:embed="rId2"/>
          <a:stretch>
            <a:fillRect/>
          </a:stretch>
        </p:blipFill>
        <p:spPr>
          <a:xfrm>
            <a:off x="3421626" y="1721003"/>
            <a:ext cx="6174657" cy="1000944"/>
          </a:xfrm>
          <a:prstGeom prst="rect">
            <a:avLst/>
          </a:prstGeom>
        </p:spPr>
      </p:pic>
      <p:sp>
        <p:nvSpPr>
          <p:cNvPr id="2" name="Date Placeholder 1">
            <a:extLst>
              <a:ext uri="{FF2B5EF4-FFF2-40B4-BE49-F238E27FC236}">
                <a16:creationId xmlns:a16="http://schemas.microsoft.com/office/drawing/2014/main" id="{E169903B-3202-CEE4-6E59-7360A5D8809C}"/>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C3250729-2CD4-02B7-8A19-9B0E53309428}"/>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6F07FF4D-A331-ADA6-751F-486E006224CD}"/>
              </a:ext>
            </a:extLst>
          </p:cNvPr>
          <p:cNvSpPr>
            <a:spLocks noGrp="1"/>
          </p:cNvSpPr>
          <p:nvPr>
            <p:ph type="sldNum" sz="quarter" idx="12"/>
          </p:nvPr>
        </p:nvSpPr>
        <p:spPr/>
        <p:txBody>
          <a:bodyPr/>
          <a:lstStyle/>
          <a:p>
            <a:fld id="{C48ACD2A-AC10-4459-B25C-85582C3D5EC0}" type="slidenum">
              <a:rPr lang="en-IN" smtClean="0"/>
              <a:t>38</a:t>
            </a:fld>
            <a:endParaRPr lang="en-IN"/>
          </a:p>
        </p:txBody>
      </p:sp>
    </p:spTree>
    <p:extLst>
      <p:ext uri="{BB962C8B-B14F-4D97-AF65-F5344CB8AC3E}">
        <p14:creationId xmlns:p14="http://schemas.microsoft.com/office/powerpoint/2010/main" val="42908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1E7900-5362-05AB-FC0E-F6BD424311B2}"/>
              </a:ext>
            </a:extLst>
          </p:cNvPr>
          <p:cNvSpPr txBox="1"/>
          <p:nvPr/>
        </p:nvSpPr>
        <p:spPr>
          <a:xfrm>
            <a:off x="835742" y="199804"/>
            <a:ext cx="10736826" cy="3970318"/>
          </a:xfrm>
          <a:prstGeom prst="rect">
            <a:avLst/>
          </a:prstGeom>
          <a:noFill/>
        </p:spPr>
        <p:txBody>
          <a:bodyPr wrap="square">
            <a:spAutoFit/>
          </a:bodyPr>
          <a:lstStyle/>
          <a:p>
            <a:r>
              <a:rPr lang="en-US" b="1" dirty="0"/>
              <a:t>Reverse Breakdown region</a:t>
            </a:r>
          </a:p>
          <a:p>
            <a:r>
              <a:rPr lang="en-US" dirty="0"/>
              <a:t>If we keep increasing the value of reverse voltage, the size of the depletion layer will keep growing. This increase in the number of immobile ions causes the electric field in the depletion region to get stronger. The minority charge carriers in the vicinity will get accelerated and can collide with Si atoms, thereby knocking off a valence electron. Once this happens, there will be two free mobile electrons. These electrons further collide with other Si atoms and knock more valence electrons from other atoms kicking off what we can call a chain reaction.</a:t>
            </a:r>
          </a:p>
          <a:p>
            <a:endParaRPr lang="en-US" dirty="0"/>
          </a:p>
          <a:p>
            <a:r>
              <a:rPr lang="en-US" dirty="0"/>
              <a:t>In the absence of a current limiting resistor, the value of current and power dissipation can exceed the safe limits and permanently damage the semiconductor diode. This phenomenon is known as an avalanche breakdown, and the threshold reverse voltage at which this occurs is known as the breakdown voltage.</a:t>
            </a:r>
          </a:p>
          <a:p>
            <a:endParaRPr lang="en-US" dirty="0"/>
          </a:p>
          <a:p>
            <a:r>
              <a:rPr lang="en-US" dirty="0"/>
              <a:t>For a normal diode, operation in such conditions should be avoided. But there are some diodes that are specifically developed for operating in the breakdown region. Such diodes are called Zener diodes or breakdown diodes. We will have a look at the working of the Zener diode in a later section.</a:t>
            </a:r>
            <a:endParaRPr lang="en-IN" dirty="0"/>
          </a:p>
        </p:txBody>
      </p:sp>
      <p:sp>
        <p:nvSpPr>
          <p:cNvPr id="2" name="Date Placeholder 1">
            <a:extLst>
              <a:ext uri="{FF2B5EF4-FFF2-40B4-BE49-F238E27FC236}">
                <a16:creationId xmlns:a16="http://schemas.microsoft.com/office/drawing/2014/main" id="{186C00D0-8BC6-2834-461C-C939AF09D369}"/>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9CE1CEB7-9204-AB94-D003-44EF9243B9FF}"/>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E5787168-AB61-7E6F-2D38-CBF4D31028B4}"/>
              </a:ext>
            </a:extLst>
          </p:cNvPr>
          <p:cNvSpPr>
            <a:spLocks noGrp="1"/>
          </p:cNvSpPr>
          <p:nvPr>
            <p:ph type="sldNum" sz="quarter" idx="12"/>
          </p:nvPr>
        </p:nvSpPr>
        <p:spPr/>
        <p:txBody>
          <a:bodyPr/>
          <a:lstStyle/>
          <a:p>
            <a:fld id="{C48ACD2A-AC10-4459-B25C-85582C3D5EC0}" type="slidenum">
              <a:rPr lang="en-IN" smtClean="0"/>
              <a:t>39</a:t>
            </a:fld>
            <a:endParaRPr lang="en-IN"/>
          </a:p>
        </p:txBody>
      </p:sp>
    </p:spTree>
    <p:extLst>
      <p:ext uri="{BB962C8B-B14F-4D97-AF65-F5344CB8AC3E}">
        <p14:creationId xmlns:p14="http://schemas.microsoft.com/office/powerpoint/2010/main" val="1456873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D76A1F-7CEF-5B39-2EC4-D708038B9E07}"/>
              </a:ext>
            </a:extLst>
          </p:cNvPr>
          <p:cNvSpPr txBox="1"/>
          <p:nvPr/>
        </p:nvSpPr>
        <p:spPr>
          <a:xfrm>
            <a:off x="167148" y="888062"/>
            <a:ext cx="11051458" cy="4801314"/>
          </a:xfrm>
          <a:prstGeom prst="rect">
            <a:avLst/>
          </a:prstGeom>
          <a:noFill/>
        </p:spPr>
        <p:txBody>
          <a:bodyPr wrap="square">
            <a:spAutoFit/>
          </a:bodyPr>
          <a:lstStyle/>
          <a:p>
            <a:pPr algn="ctr"/>
            <a:r>
              <a:rPr lang="en-US" b="1" dirty="0">
                <a:solidFill>
                  <a:srgbClr val="FF0000"/>
                </a:solidFill>
              </a:rPr>
              <a:t>Subatomic Particles</a:t>
            </a:r>
          </a:p>
          <a:p>
            <a:r>
              <a:rPr lang="en-US" b="1" dirty="0">
                <a:solidFill>
                  <a:srgbClr val="FF0000"/>
                </a:solidFill>
              </a:rPr>
              <a:t>Protons</a:t>
            </a:r>
          </a:p>
          <a:p>
            <a:r>
              <a:rPr lang="en-US" dirty="0"/>
              <a:t>Protons are positively charged subatomic particles. The charge of a proton is 1e, which corresponds to approximately 1.602 × 10-19</a:t>
            </a:r>
          </a:p>
          <a:p>
            <a:r>
              <a:rPr lang="en-US" dirty="0"/>
              <a:t>The mass of a proton is approximately 1.672 × 10-24</a:t>
            </a:r>
          </a:p>
          <a:p>
            <a:r>
              <a:rPr lang="en-US" dirty="0"/>
              <a:t>Protons are over 1800 times heavier than electrons.</a:t>
            </a:r>
          </a:p>
          <a:p>
            <a:r>
              <a:rPr lang="en-US" dirty="0"/>
              <a:t>The total number of protons in the atoms of an element is always equal to the atomic number of the element.</a:t>
            </a:r>
          </a:p>
          <a:p>
            <a:r>
              <a:rPr lang="en-US" b="1" dirty="0">
                <a:solidFill>
                  <a:srgbClr val="FF0000"/>
                </a:solidFill>
              </a:rPr>
              <a:t>Neutrons</a:t>
            </a:r>
          </a:p>
          <a:p>
            <a:r>
              <a:rPr lang="en-US" dirty="0"/>
              <a:t>The mass of a neutron is almost the same as that of a proton, i.e., 1.674×10-24</a:t>
            </a:r>
          </a:p>
          <a:p>
            <a:r>
              <a:rPr lang="en-US" dirty="0"/>
              <a:t>Neutrons are electrically neutral particles and carry no charge.</a:t>
            </a:r>
          </a:p>
          <a:p>
            <a:r>
              <a:rPr lang="en-US" dirty="0"/>
              <a:t>Different isotopes of an element have the same number of protons but vary in the number of neutrons present in their respective nuclei.</a:t>
            </a:r>
          </a:p>
          <a:p>
            <a:r>
              <a:rPr lang="en-US" b="1" dirty="0">
                <a:solidFill>
                  <a:srgbClr val="FF0000"/>
                </a:solidFill>
              </a:rPr>
              <a:t>Electrons</a:t>
            </a:r>
          </a:p>
          <a:p>
            <a:r>
              <a:rPr lang="en-US" dirty="0"/>
              <a:t>The charge of an electron is -1e, which approximates to -1.602 × 10-19</a:t>
            </a:r>
          </a:p>
          <a:p>
            <a:r>
              <a:rPr lang="en-US" dirty="0"/>
              <a:t>The mass of an electron is approximately 9.1 × 10-31.</a:t>
            </a:r>
          </a:p>
          <a:p>
            <a:r>
              <a:rPr lang="en-US" dirty="0"/>
              <a:t>Due to the relatively negligible mass of electrons, they are ignored when calculating the mass of an atom.</a:t>
            </a:r>
          </a:p>
          <a:p>
            <a:endParaRPr lang="en-US" dirty="0"/>
          </a:p>
        </p:txBody>
      </p:sp>
      <p:sp>
        <p:nvSpPr>
          <p:cNvPr id="3" name="Date Placeholder 2">
            <a:extLst>
              <a:ext uri="{FF2B5EF4-FFF2-40B4-BE49-F238E27FC236}">
                <a16:creationId xmlns:a16="http://schemas.microsoft.com/office/drawing/2014/main" id="{AF5E178D-57A4-3D7F-C4A9-9529EBC5154C}"/>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5DCBB5AA-AAC1-F2CF-F230-E26F353B875C}"/>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1B2200E-A03F-7861-FA39-69D6D3D29123}"/>
              </a:ext>
            </a:extLst>
          </p:cNvPr>
          <p:cNvSpPr>
            <a:spLocks noGrp="1"/>
          </p:cNvSpPr>
          <p:nvPr>
            <p:ph type="sldNum" sz="quarter" idx="12"/>
          </p:nvPr>
        </p:nvSpPr>
        <p:spPr/>
        <p:txBody>
          <a:bodyPr/>
          <a:lstStyle/>
          <a:p>
            <a:fld id="{C48ACD2A-AC10-4459-B25C-85582C3D5EC0}" type="slidenum">
              <a:rPr lang="en-IN" smtClean="0"/>
              <a:t>4</a:t>
            </a:fld>
            <a:endParaRPr lang="en-IN"/>
          </a:p>
        </p:txBody>
      </p:sp>
    </p:spTree>
    <p:extLst>
      <p:ext uri="{BB962C8B-B14F-4D97-AF65-F5344CB8AC3E}">
        <p14:creationId xmlns:p14="http://schemas.microsoft.com/office/powerpoint/2010/main" val="1090485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168B54-5AB5-DA3D-28A3-5B636430267D}"/>
              </a:ext>
            </a:extLst>
          </p:cNvPr>
          <p:cNvSpPr txBox="1"/>
          <p:nvPr/>
        </p:nvSpPr>
        <p:spPr>
          <a:xfrm>
            <a:off x="550604" y="305251"/>
            <a:ext cx="9753601" cy="646331"/>
          </a:xfrm>
          <a:prstGeom prst="rect">
            <a:avLst/>
          </a:prstGeom>
          <a:noFill/>
        </p:spPr>
        <p:txBody>
          <a:bodyPr wrap="square">
            <a:spAutoFit/>
          </a:bodyPr>
          <a:lstStyle/>
          <a:p>
            <a:pPr algn="ctr"/>
            <a:r>
              <a:rPr lang="en-US" b="1" dirty="0"/>
              <a:t>Forward Bias vs Reverse Bias</a:t>
            </a:r>
          </a:p>
          <a:p>
            <a:r>
              <a:rPr lang="en-US" dirty="0"/>
              <a:t>Here is a table that </a:t>
            </a:r>
            <a:r>
              <a:rPr lang="en-US" dirty="0" err="1"/>
              <a:t>summarises</a:t>
            </a:r>
            <a:r>
              <a:rPr lang="en-US" dirty="0"/>
              <a:t> the comparison between diodes in Forward Bias vs Reverse Bias.</a:t>
            </a:r>
            <a:endParaRPr lang="en-IN" dirty="0"/>
          </a:p>
        </p:txBody>
      </p:sp>
      <p:pic>
        <p:nvPicPr>
          <p:cNvPr id="8" name="Picture 7">
            <a:extLst>
              <a:ext uri="{FF2B5EF4-FFF2-40B4-BE49-F238E27FC236}">
                <a16:creationId xmlns:a16="http://schemas.microsoft.com/office/drawing/2014/main" id="{32EB2D50-5014-1F3F-985D-696BC0B5DCC5}"/>
              </a:ext>
            </a:extLst>
          </p:cNvPr>
          <p:cNvPicPr>
            <a:picLocks noChangeAspect="1"/>
          </p:cNvPicPr>
          <p:nvPr/>
        </p:nvPicPr>
        <p:blipFill>
          <a:blip r:embed="rId2"/>
          <a:stretch>
            <a:fillRect/>
          </a:stretch>
        </p:blipFill>
        <p:spPr>
          <a:xfrm>
            <a:off x="2467896" y="1184849"/>
            <a:ext cx="8013291" cy="3308494"/>
          </a:xfrm>
          <a:prstGeom prst="rect">
            <a:avLst/>
          </a:prstGeom>
        </p:spPr>
      </p:pic>
      <p:pic>
        <p:nvPicPr>
          <p:cNvPr id="10" name="Picture 9">
            <a:extLst>
              <a:ext uri="{FF2B5EF4-FFF2-40B4-BE49-F238E27FC236}">
                <a16:creationId xmlns:a16="http://schemas.microsoft.com/office/drawing/2014/main" id="{256988C5-A438-86A8-16CC-197B5360E663}"/>
              </a:ext>
            </a:extLst>
          </p:cNvPr>
          <p:cNvPicPr>
            <a:picLocks noChangeAspect="1"/>
          </p:cNvPicPr>
          <p:nvPr/>
        </p:nvPicPr>
        <p:blipFill>
          <a:blip r:embed="rId3"/>
          <a:stretch>
            <a:fillRect/>
          </a:stretch>
        </p:blipFill>
        <p:spPr>
          <a:xfrm>
            <a:off x="2536721" y="4431891"/>
            <a:ext cx="7423355" cy="1603792"/>
          </a:xfrm>
          <a:prstGeom prst="rect">
            <a:avLst/>
          </a:prstGeom>
        </p:spPr>
      </p:pic>
      <p:sp>
        <p:nvSpPr>
          <p:cNvPr id="2" name="Date Placeholder 1">
            <a:extLst>
              <a:ext uri="{FF2B5EF4-FFF2-40B4-BE49-F238E27FC236}">
                <a16:creationId xmlns:a16="http://schemas.microsoft.com/office/drawing/2014/main" id="{A1976017-2C3C-7D04-F476-38BFC0354458}"/>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CB10E877-1D75-CD89-1AAA-1F011DFD0BA7}"/>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F7FF72E6-BA24-A951-6336-ED642426AB42}"/>
              </a:ext>
            </a:extLst>
          </p:cNvPr>
          <p:cNvSpPr>
            <a:spLocks noGrp="1"/>
          </p:cNvSpPr>
          <p:nvPr>
            <p:ph type="sldNum" sz="quarter" idx="12"/>
          </p:nvPr>
        </p:nvSpPr>
        <p:spPr/>
        <p:txBody>
          <a:bodyPr/>
          <a:lstStyle/>
          <a:p>
            <a:fld id="{C48ACD2A-AC10-4459-B25C-85582C3D5EC0}" type="slidenum">
              <a:rPr lang="en-IN" smtClean="0"/>
              <a:t>40</a:t>
            </a:fld>
            <a:endParaRPr lang="en-IN"/>
          </a:p>
        </p:txBody>
      </p:sp>
    </p:spTree>
    <p:extLst>
      <p:ext uri="{BB962C8B-B14F-4D97-AF65-F5344CB8AC3E}">
        <p14:creationId xmlns:p14="http://schemas.microsoft.com/office/powerpoint/2010/main" val="4239674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383D0E-CC2C-EA1B-868A-5C765304A8E6}"/>
              </a:ext>
            </a:extLst>
          </p:cNvPr>
          <p:cNvSpPr txBox="1"/>
          <p:nvPr/>
        </p:nvSpPr>
        <p:spPr>
          <a:xfrm>
            <a:off x="820994" y="587843"/>
            <a:ext cx="10550012" cy="1200329"/>
          </a:xfrm>
          <a:prstGeom prst="rect">
            <a:avLst/>
          </a:prstGeom>
          <a:noFill/>
        </p:spPr>
        <p:txBody>
          <a:bodyPr wrap="square">
            <a:spAutoFit/>
          </a:bodyPr>
          <a:lstStyle/>
          <a:p>
            <a:pPr algn="just"/>
            <a:r>
              <a:rPr lang="en-US" b="1" dirty="0"/>
              <a:t>Applications of silicon diodes</a:t>
            </a:r>
          </a:p>
          <a:p>
            <a:pPr algn="just"/>
            <a:r>
              <a:rPr lang="en-US" dirty="0"/>
              <a:t>Semiconductor diodes find their application in a variety of different circuits that are a part of appliances we use in our day to day life. Diodes can be combined with other electrical/electronic components to develop circuits that can control and convert electrical signals.</a:t>
            </a:r>
            <a:endParaRPr lang="en-IN" dirty="0"/>
          </a:p>
        </p:txBody>
      </p:sp>
      <p:sp>
        <p:nvSpPr>
          <p:cNvPr id="6" name="TextBox 5">
            <a:extLst>
              <a:ext uri="{FF2B5EF4-FFF2-40B4-BE49-F238E27FC236}">
                <a16:creationId xmlns:a16="http://schemas.microsoft.com/office/drawing/2014/main" id="{0947022E-417D-876F-E809-7AD43773AC0A}"/>
              </a:ext>
            </a:extLst>
          </p:cNvPr>
          <p:cNvSpPr txBox="1"/>
          <p:nvPr/>
        </p:nvSpPr>
        <p:spPr>
          <a:xfrm>
            <a:off x="585020" y="1993009"/>
            <a:ext cx="10446774" cy="1200329"/>
          </a:xfrm>
          <a:prstGeom prst="rect">
            <a:avLst/>
          </a:prstGeom>
          <a:noFill/>
        </p:spPr>
        <p:txBody>
          <a:bodyPr wrap="square">
            <a:spAutoFit/>
          </a:bodyPr>
          <a:lstStyle/>
          <a:p>
            <a:pPr algn="just"/>
            <a:r>
              <a:rPr lang="en-US" b="1" dirty="0"/>
              <a:t>Rectifiers</a:t>
            </a:r>
          </a:p>
          <a:p>
            <a:pPr algn="just"/>
            <a:r>
              <a:rPr lang="en-US" dirty="0"/>
              <a:t>The rectifier is a circuit used to convert AC power into DC directly. It is one of the most important applications of a diode and is the basic building block of power supplies. Rectifiers can be found in chargers, Switch Mode Power Supplies (SMPS), and a lot of other places where a conversion from AC to DC power takes place.</a:t>
            </a:r>
            <a:endParaRPr lang="en-IN" dirty="0"/>
          </a:p>
        </p:txBody>
      </p:sp>
      <p:pic>
        <p:nvPicPr>
          <p:cNvPr id="7" name="Picture 6">
            <a:extLst>
              <a:ext uri="{FF2B5EF4-FFF2-40B4-BE49-F238E27FC236}">
                <a16:creationId xmlns:a16="http://schemas.microsoft.com/office/drawing/2014/main" id="{19270469-F289-BFCB-A717-7AEDBB34E776}"/>
              </a:ext>
            </a:extLst>
          </p:cNvPr>
          <p:cNvPicPr>
            <a:picLocks noChangeAspect="1"/>
          </p:cNvPicPr>
          <p:nvPr/>
        </p:nvPicPr>
        <p:blipFill>
          <a:blip r:embed="rId2"/>
          <a:stretch>
            <a:fillRect/>
          </a:stretch>
        </p:blipFill>
        <p:spPr>
          <a:xfrm>
            <a:off x="1807599" y="3398175"/>
            <a:ext cx="9048750" cy="2209800"/>
          </a:xfrm>
          <a:prstGeom prst="rect">
            <a:avLst/>
          </a:prstGeom>
        </p:spPr>
      </p:pic>
      <p:sp>
        <p:nvSpPr>
          <p:cNvPr id="11" name="TextBox 10">
            <a:extLst>
              <a:ext uri="{FF2B5EF4-FFF2-40B4-BE49-F238E27FC236}">
                <a16:creationId xmlns:a16="http://schemas.microsoft.com/office/drawing/2014/main" id="{7AF5D3BA-86ED-851E-56EC-DD918DE30435}"/>
              </a:ext>
            </a:extLst>
          </p:cNvPr>
          <p:cNvSpPr txBox="1"/>
          <p:nvPr/>
        </p:nvSpPr>
        <p:spPr>
          <a:xfrm>
            <a:off x="914400" y="5489646"/>
            <a:ext cx="10550012" cy="584775"/>
          </a:xfrm>
          <a:prstGeom prst="rect">
            <a:avLst/>
          </a:prstGeom>
          <a:noFill/>
        </p:spPr>
        <p:txBody>
          <a:bodyPr wrap="square">
            <a:spAutoFit/>
          </a:bodyPr>
          <a:lstStyle/>
          <a:p>
            <a:r>
              <a:rPr lang="en-US" sz="1600" dirty="0"/>
              <a:t>Circuit diagram of a Single Phase Half Bridge Rectifier using a single diode (left) and Single Phase Full Bridge Rectifier using four diodes (right)</a:t>
            </a:r>
            <a:endParaRPr lang="en-IN" sz="1600" dirty="0"/>
          </a:p>
        </p:txBody>
      </p:sp>
      <p:sp>
        <p:nvSpPr>
          <p:cNvPr id="2" name="Date Placeholder 1">
            <a:extLst>
              <a:ext uri="{FF2B5EF4-FFF2-40B4-BE49-F238E27FC236}">
                <a16:creationId xmlns:a16="http://schemas.microsoft.com/office/drawing/2014/main" id="{9D0288C9-8EE5-9539-DE3F-C9722CD04793}"/>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1DC7DDBB-B2F2-5627-0234-28F9295C6872}"/>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32EFED58-B634-B295-5DE0-098E5F9C9159}"/>
              </a:ext>
            </a:extLst>
          </p:cNvPr>
          <p:cNvSpPr>
            <a:spLocks noGrp="1"/>
          </p:cNvSpPr>
          <p:nvPr>
            <p:ph type="sldNum" sz="quarter" idx="12"/>
          </p:nvPr>
        </p:nvSpPr>
        <p:spPr/>
        <p:txBody>
          <a:bodyPr/>
          <a:lstStyle/>
          <a:p>
            <a:fld id="{C48ACD2A-AC10-4459-B25C-85582C3D5EC0}" type="slidenum">
              <a:rPr lang="en-IN" smtClean="0"/>
              <a:t>41</a:t>
            </a:fld>
            <a:endParaRPr lang="en-IN"/>
          </a:p>
        </p:txBody>
      </p:sp>
    </p:spTree>
    <p:extLst>
      <p:ext uri="{BB962C8B-B14F-4D97-AF65-F5344CB8AC3E}">
        <p14:creationId xmlns:p14="http://schemas.microsoft.com/office/powerpoint/2010/main" val="4258179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66DA2C-AC5B-61A6-E82B-B5BCCAC6440A}"/>
              </a:ext>
            </a:extLst>
          </p:cNvPr>
          <p:cNvSpPr txBox="1"/>
          <p:nvPr/>
        </p:nvSpPr>
        <p:spPr>
          <a:xfrm>
            <a:off x="216309" y="268124"/>
            <a:ext cx="11130117" cy="4247317"/>
          </a:xfrm>
          <a:prstGeom prst="rect">
            <a:avLst/>
          </a:prstGeom>
          <a:noFill/>
        </p:spPr>
        <p:txBody>
          <a:bodyPr wrap="square">
            <a:spAutoFit/>
          </a:bodyPr>
          <a:lstStyle/>
          <a:p>
            <a:pPr algn="just"/>
            <a:r>
              <a:rPr lang="en-US" dirty="0"/>
              <a:t>The working of the Single Phase Half Bridge Rectifier in the figure above is pretty straightforward. During the positive half cycle, the diode D is forward biased and conducts. During the negative half-cycle, it is reverse biased and blocks the current. Simpler versions of the rectifiers made using a single diode offer very low efficiency and introduce severe harmonics. </a:t>
            </a:r>
          </a:p>
          <a:p>
            <a:pPr algn="just"/>
            <a:endParaRPr lang="en-US" dirty="0"/>
          </a:p>
          <a:p>
            <a:pPr algn="just"/>
            <a:r>
              <a:rPr lang="en-US" dirty="0"/>
              <a:t>In the Single Phase Full Bridge Rectifier circuit, during the positive cycle of the AC voltage source, the current flows through diode D1 into the load </a:t>
            </a:r>
            <a:r>
              <a:rPr lang="en-US" dirty="0" err="1"/>
              <a:t>Rl</a:t>
            </a:r>
            <a:r>
              <a:rPr lang="en-US" dirty="0"/>
              <a:t> and returns through D3. When the source voltage is reversed, the current flows through D2 into </a:t>
            </a:r>
            <a:r>
              <a:rPr lang="en-US" dirty="0" err="1"/>
              <a:t>Rl</a:t>
            </a:r>
            <a:r>
              <a:rPr lang="en-US" dirty="0"/>
              <a:t> and then returns through D4.</a:t>
            </a:r>
          </a:p>
          <a:p>
            <a:pPr algn="just"/>
            <a:r>
              <a:rPr lang="en-US" dirty="0"/>
              <a:t> A common misconception about diodes or electronics, in general, is that they can not handle high electrical power. But by implementing some constructional and compositional changes, power diodes can be developed, which can easily withstand a voltage in the order of several kilo-volts and current in the range of several kilo-amperes. </a:t>
            </a:r>
          </a:p>
          <a:p>
            <a:pPr algn="just"/>
            <a:endParaRPr lang="en-US" dirty="0"/>
          </a:p>
          <a:p>
            <a:pPr algn="just"/>
            <a:r>
              <a:rPr lang="en-US" dirty="0"/>
              <a:t>The growing interest in the application of electronics to control and convert electrical energy has given birth to an entirely different branch of electrical engineering known as power electronics.</a:t>
            </a:r>
          </a:p>
          <a:p>
            <a:pPr algn="just"/>
            <a:endParaRPr lang="en-IN" dirty="0"/>
          </a:p>
        </p:txBody>
      </p:sp>
      <p:sp>
        <p:nvSpPr>
          <p:cNvPr id="2" name="Date Placeholder 1">
            <a:extLst>
              <a:ext uri="{FF2B5EF4-FFF2-40B4-BE49-F238E27FC236}">
                <a16:creationId xmlns:a16="http://schemas.microsoft.com/office/drawing/2014/main" id="{D8E19E0A-47C3-A8A6-4A27-23F4F0AC77E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3A4C0CA7-7B59-D6C2-E108-63A90CBB398B}"/>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CF185824-08C2-5E4B-1CB1-9AD357CAF943}"/>
              </a:ext>
            </a:extLst>
          </p:cNvPr>
          <p:cNvSpPr>
            <a:spLocks noGrp="1"/>
          </p:cNvSpPr>
          <p:nvPr>
            <p:ph type="sldNum" sz="quarter" idx="12"/>
          </p:nvPr>
        </p:nvSpPr>
        <p:spPr/>
        <p:txBody>
          <a:bodyPr/>
          <a:lstStyle/>
          <a:p>
            <a:fld id="{C48ACD2A-AC10-4459-B25C-85582C3D5EC0}" type="slidenum">
              <a:rPr lang="en-IN" smtClean="0"/>
              <a:t>42</a:t>
            </a:fld>
            <a:endParaRPr lang="en-IN"/>
          </a:p>
        </p:txBody>
      </p:sp>
    </p:spTree>
    <p:extLst>
      <p:ext uri="{BB962C8B-B14F-4D97-AF65-F5344CB8AC3E}">
        <p14:creationId xmlns:p14="http://schemas.microsoft.com/office/powerpoint/2010/main" val="1654107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66A897-EAD8-3FA3-07E3-F0652C1CC95E}"/>
              </a:ext>
            </a:extLst>
          </p:cNvPr>
          <p:cNvSpPr txBox="1"/>
          <p:nvPr/>
        </p:nvSpPr>
        <p:spPr>
          <a:xfrm>
            <a:off x="511278" y="552102"/>
            <a:ext cx="10196049" cy="1477328"/>
          </a:xfrm>
          <a:prstGeom prst="rect">
            <a:avLst/>
          </a:prstGeom>
          <a:noFill/>
        </p:spPr>
        <p:txBody>
          <a:bodyPr wrap="square">
            <a:spAutoFit/>
          </a:bodyPr>
          <a:lstStyle/>
          <a:p>
            <a:pPr algn="just"/>
            <a:r>
              <a:rPr lang="en-US" dirty="0"/>
              <a:t>Voltage regulators</a:t>
            </a:r>
          </a:p>
          <a:p>
            <a:pPr algn="just"/>
            <a:r>
              <a:rPr lang="en-US" dirty="0"/>
              <a:t>Zener diodes are used as voltage regulators in circuits that are intolerant to voltage fluctuations. The component that needs to be protected from voltage changes is connected in parallel with a Zener diode. In the circuit shown below, the voltage across the Zener diode is adjusted such that it always operates in the reverse breakdown region.</a:t>
            </a:r>
            <a:endParaRPr lang="en-IN" dirty="0"/>
          </a:p>
        </p:txBody>
      </p:sp>
      <p:pic>
        <p:nvPicPr>
          <p:cNvPr id="5" name="Picture 4">
            <a:extLst>
              <a:ext uri="{FF2B5EF4-FFF2-40B4-BE49-F238E27FC236}">
                <a16:creationId xmlns:a16="http://schemas.microsoft.com/office/drawing/2014/main" id="{43EC9C25-A91B-B674-80F2-A2584DE1D240}"/>
              </a:ext>
            </a:extLst>
          </p:cNvPr>
          <p:cNvPicPr>
            <a:picLocks noChangeAspect="1"/>
          </p:cNvPicPr>
          <p:nvPr/>
        </p:nvPicPr>
        <p:blipFill>
          <a:blip r:embed="rId2"/>
          <a:stretch>
            <a:fillRect/>
          </a:stretch>
        </p:blipFill>
        <p:spPr>
          <a:xfrm>
            <a:off x="3203778" y="2308434"/>
            <a:ext cx="7503549" cy="3475328"/>
          </a:xfrm>
          <a:prstGeom prst="rect">
            <a:avLst/>
          </a:prstGeom>
        </p:spPr>
      </p:pic>
      <p:sp>
        <p:nvSpPr>
          <p:cNvPr id="7" name="TextBox 6">
            <a:extLst>
              <a:ext uri="{FF2B5EF4-FFF2-40B4-BE49-F238E27FC236}">
                <a16:creationId xmlns:a16="http://schemas.microsoft.com/office/drawing/2014/main" id="{9CF0C9FA-6638-0F5A-6008-BE84BFA0F188}"/>
              </a:ext>
            </a:extLst>
          </p:cNvPr>
          <p:cNvSpPr txBox="1"/>
          <p:nvPr/>
        </p:nvSpPr>
        <p:spPr>
          <a:xfrm>
            <a:off x="4100052" y="5878100"/>
            <a:ext cx="6096000" cy="369332"/>
          </a:xfrm>
          <a:prstGeom prst="rect">
            <a:avLst/>
          </a:prstGeom>
          <a:noFill/>
        </p:spPr>
        <p:txBody>
          <a:bodyPr wrap="square">
            <a:spAutoFit/>
          </a:bodyPr>
          <a:lstStyle/>
          <a:p>
            <a:r>
              <a:rPr lang="en-IN" dirty="0"/>
              <a:t>Circuit diagram of Zener voltage regulator</a:t>
            </a:r>
          </a:p>
        </p:txBody>
      </p:sp>
      <p:sp>
        <p:nvSpPr>
          <p:cNvPr id="2" name="Date Placeholder 1">
            <a:extLst>
              <a:ext uri="{FF2B5EF4-FFF2-40B4-BE49-F238E27FC236}">
                <a16:creationId xmlns:a16="http://schemas.microsoft.com/office/drawing/2014/main" id="{C6A0976C-1CB2-DE73-E5BC-29978011D358}"/>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C001CC0A-D273-3E2F-DF50-11FB493BB81E}"/>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CA6037E3-26BC-C72C-E8E7-24C75BA3A953}"/>
              </a:ext>
            </a:extLst>
          </p:cNvPr>
          <p:cNvSpPr>
            <a:spLocks noGrp="1"/>
          </p:cNvSpPr>
          <p:nvPr>
            <p:ph type="sldNum" sz="quarter" idx="12"/>
          </p:nvPr>
        </p:nvSpPr>
        <p:spPr/>
        <p:txBody>
          <a:bodyPr/>
          <a:lstStyle/>
          <a:p>
            <a:fld id="{C48ACD2A-AC10-4459-B25C-85582C3D5EC0}" type="slidenum">
              <a:rPr lang="en-IN" smtClean="0"/>
              <a:t>43</a:t>
            </a:fld>
            <a:endParaRPr lang="en-IN"/>
          </a:p>
        </p:txBody>
      </p:sp>
    </p:spTree>
    <p:extLst>
      <p:ext uri="{BB962C8B-B14F-4D97-AF65-F5344CB8AC3E}">
        <p14:creationId xmlns:p14="http://schemas.microsoft.com/office/powerpoint/2010/main" val="1939044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0312A1-4B40-B2EB-F10D-E739A8FE6D0A}"/>
              </a:ext>
            </a:extLst>
          </p:cNvPr>
          <p:cNvSpPr txBox="1"/>
          <p:nvPr/>
        </p:nvSpPr>
        <p:spPr>
          <a:xfrm>
            <a:off x="609599" y="550210"/>
            <a:ext cx="9783097" cy="923330"/>
          </a:xfrm>
          <a:prstGeom prst="rect">
            <a:avLst/>
          </a:prstGeom>
          <a:noFill/>
        </p:spPr>
        <p:txBody>
          <a:bodyPr wrap="square">
            <a:spAutoFit/>
          </a:bodyPr>
          <a:lstStyle/>
          <a:p>
            <a:pPr algn="just"/>
            <a:r>
              <a:rPr lang="en-US" dirty="0"/>
              <a:t>Whenever there is a spike in voltage, the Zener diode bypasses the excess current to maintain the voltage within the safe limits. Zener diodes have largely been replaced by Integrated Circuits (ICs) that offer much higher flexibility lately.</a:t>
            </a:r>
            <a:endParaRPr lang="en-IN" dirty="0"/>
          </a:p>
        </p:txBody>
      </p:sp>
      <p:sp>
        <p:nvSpPr>
          <p:cNvPr id="8" name="TextBox 7">
            <a:extLst>
              <a:ext uri="{FF2B5EF4-FFF2-40B4-BE49-F238E27FC236}">
                <a16:creationId xmlns:a16="http://schemas.microsoft.com/office/drawing/2014/main" id="{AD04DD1F-0C80-BFFA-FD0C-4BAFC645026B}"/>
              </a:ext>
            </a:extLst>
          </p:cNvPr>
          <p:cNvSpPr txBox="1"/>
          <p:nvPr/>
        </p:nvSpPr>
        <p:spPr>
          <a:xfrm>
            <a:off x="609599" y="1765171"/>
            <a:ext cx="10638504" cy="1477328"/>
          </a:xfrm>
          <a:prstGeom prst="rect">
            <a:avLst/>
          </a:prstGeom>
          <a:noFill/>
        </p:spPr>
        <p:txBody>
          <a:bodyPr wrap="square">
            <a:spAutoFit/>
          </a:bodyPr>
          <a:lstStyle/>
          <a:p>
            <a:r>
              <a:rPr lang="en-US" b="1" dirty="0"/>
              <a:t>Logic Gates</a:t>
            </a:r>
          </a:p>
          <a:p>
            <a:r>
              <a:rPr lang="en-US" dirty="0"/>
              <a:t>Everything from calculators to computers is built with digital ICs, and digital ICs are built with digital logic. Logic gates are the basic building blocks of any digital electronic system. Before the introduction of modern logic families like Complementary Metal Oxide Semiconductor (CMOS) technology, diodes were used to implement the logic gates. Here are the circuit diagrams showcasing the implementation of AND </a:t>
            </a:r>
            <a:r>
              <a:rPr lang="en-US" dirty="0" err="1"/>
              <a:t>and</a:t>
            </a:r>
            <a:r>
              <a:rPr lang="en-US" dirty="0"/>
              <a:t> OR logic using diodes:</a:t>
            </a:r>
            <a:endParaRPr lang="en-IN" dirty="0"/>
          </a:p>
        </p:txBody>
      </p:sp>
      <p:pic>
        <p:nvPicPr>
          <p:cNvPr id="9" name="Picture 8">
            <a:extLst>
              <a:ext uri="{FF2B5EF4-FFF2-40B4-BE49-F238E27FC236}">
                <a16:creationId xmlns:a16="http://schemas.microsoft.com/office/drawing/2014/main" id="{65C3FE25-7AB3-E839-3BD5-B4F22B7D4C77}"/>
              </a:ext>
            </a:extLst>
          </p:cNvPr>
          <p:cNvPicPr>
            <a:picLocks noChangeAspect="1"/>
          </p:cNvPicPr>
          <p:nvPr/>
        </p:nvPicPr>
        <p:blipFill>
          <a:blip r:embed="rId2"/>
          <a:stretch>
            <a:fillRect/>
          </a:stretch>
        </p:blipFill>
        <p:spPr>
          <a:xfrm>
            <a:off x="4129549" y="3534130"/>
            <a:ext cx="5979548" cy="2769475"/>
          </a:xfrm>
          <a:prstGeom prst="rect">
            <a:avLst/>
          </a:prstGeom>
        </p:spPr>
      </p:pic>
      <p:sp>
        <p:nvSpPr>
          <p:cNvPr id="11" name="TextBox 10">
            <a:extLst>
              <a:ext uri="{FF2B5EF4-FFF2-40B4-BE49-F238E27FC236}">
                <a16:creationId xmlns:a16="http://schemas.microsoft.com/office/drawing/2014/main" id="{E430AE62-7941-1991-5BA8-0B6D73C1620F}"/>
              </a:ext>
            </a:extLst>
          </p:cNvPr>
          <p:cNvSpPr txBox="1"/>
          <p:nvPr/>
        </p:nvSpPr>
        <p:spPr>
          <a:xfrm>
            <a:off x="1327355" y="6272070"/>
            <a:ext cx="8781742" cy="338554"/>
          </a:xfrm>
          <a:prstGeom prst="rect">
            <a:avLst/>
          </a:prstGeom>
          <a:noFill/>
        </p:spPr>
        <p:txBody>
          <a:bodyPr wrap="square">
            <a:spAutoFit/>
          </a:bodyPr>
          <a:lstStyle/>
          <a:p>
            <a:r>
              <a:rPr lang="en-US" sz="1600" dirty="0" err="1"/>
              <a:t>Realising</a:t>
            </a:r>
            <a:r>
              <a:rPr lang="en-US" sz="1600" dirty="0"/>
              <a:t> AND (left) and OR (right) logic gates using diodes and resistors</a:t>
            </a:r>
            <a:endParaRPr lang="en-IN" sz="1600" dirty="0"/>
          </a:p>
        </p:txBody>
      </p:sp>
      <p:sp>
        <p:nvSpPr>
          <p:cNvPr id="2" name="Date Placeholder 1">
            <a:extLst>
              <a:ext uri="{FF2B5EF4-FFF2-40B4-BE49-F238E27FC236}">
                <a16:creationId xmlns:a16="http://schemas.microsoft.com/office/drawing/2014/main" id="{98EBD6B3-F45A-E945-26A0-F4DBCC662D45}"/>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BD2D17E5-D9C5-AE1D-C371-765AEF08F4B6}"/>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5A0CCF4E-657E-AC9F-F32D-D841795A5EB7}"/>
              </a:ext>
            </a:extLst>
          </p:cNvPr>
          <p:cNvSpPr>
            <a:spLocks noGrp="1"/>
          </p:cNvSpPr>
          <p:nvPr>
            <p:ph type="sldNum" sz="quarter" idx="12"/>
          </p:nvPr>
        </p:nvSpPr>
        <p:spPr/>
        <p:txBody>
          <a:bodyPr/>
          <a:lstStyle/>
          <a:p>
            <a:fld id="{C48ACD2A-AC10-4459-B25C-85582C3D5EC0}" type="slidenum">
              <a:rPr lang="en-IN" smtClean="0"/>
              <a:t>44</a:t>
            </a:fld>
            <a:endParaRPr lang="en-IN"/>
          </a:p>
        </p:txBody>
      </p:sp>
    </p:spTree>
    <p:extLst>
      <p:ext uri="{BB962C8B-B14F-4D97-AF65-F5344CB8AC3E}">
        <p14:creationId xmlns:p14="http://schemas.microsoft.com/office/powerpoint/2010/main" val="4277450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78EF03-22F5-B8E9-CF5B-3B6707728E8D}"/>
              </a:ext>
            </a:extLst>
          </p:cNvPr>
          <p:cNvSpPr txBox="1"/>
          <p:nvPr/>
        </p:nvSpPr>
        <p:spPr>
          <a:xfrm>
            <a:off x="550606" y="637005"/>
            <a:ext cx="11031793" cy="1200329"/>
          </a:xfrm>
          <a:prstGeom prst="rect">
            <a:avLst/>
          </a:prstGeom>
          <a:noFill/>
        </p:spPr>
        <p:txBody>
          <a:bodyPr wrap="square">
            <a:spAutoFit/>
          </a:bodyPr>
          <a:lstStyle/>
          <a:p>
            <a:r>
              <a:rPr lang="en-US" b="1" dirty="0" err="1"/>
              <a:t>Waveshaping</a:t>
            </a:r>
            <a:r>
              <a:rPr lang="en-US" b="1" dirty="0"/>
              <a:t> circuits</a:t>
            </a:r>
          </a:p>
          <a:p>
            <a:r>
              <a:rPr lang="en-US" dirty="0"/>
              <a:t>There are numerous Clipper and Clamper circuits that make use of diodes and other basic electrical elements like resistors, capacitors and inductors to shape the signals. Here is a circuit diagram of a positive clamper. A clamper is a circuit that provides an offset to the input voltage signal.</a:t>
            </a:r>
            <a:endParaRPr lang="en-IN" dirty="0"/>
          </a:p>
        </p:txBody>
      </p:sp>
      <p:pic>
        <p:nvPicPr>
          <p:cNvPr id="5" name="Picture 4">
            <a:extLst>
              <a:ext uri="{FF2B5EF4-FFF2-40B4-BE49-F238E27FC236}">
                <a16:creationId xmlns:a16="http://schemas.microsoft.com/office/drawing/2014/main" id="{02E271A7-2DF5-082A-469A-AB56D360F146}"/>
              </a:ext>
            </a:extLst>
          </p:cNvPr>
          <p:cNvPicPr>
            <a:picLocks noChangeAspect="1"/>
          </p:cNvPicPr>
          <p:nvPr/>
        </p:nvPicPr>
        <p:blipFill>
          <a:blip r:embed="rId2"/>
          <a:stretch>
            <a:fillRect/>
          </a:stretch>
        </p:blipFill>
        <p:spPr>
          <a:xfrm>
            <a:off x="2727682" y="1837334"/>
            <a:ext cx="5812401" cy="2692060"/>
          </a:xfrm>
          <a:prstGeom prst="rect">
            <a:avLst/>
          </a:prstGeom>
        </p:spPr>
      </p:pic>
      <p:sp>
        <p:nvSpPr>
          <p:cNvPr id="7" name="TextBox 6">
            <a:extLst>
              <a:ext uri="{FF2B5EF4-FFF2-40B4-BE49-F238E27FC236}">
                <a16:creationId xmlns:a16="http://schemas.microsoft.com/office/drawing/2014/main" id="{B5802E1B-7B9A-3E1A-B708-6BECF6B29355}"/>
              </a:ext>
            </a:extLst>
          </p:cNvPr>
          <p:cNvSpPr txBox="1"/>
          <p:nvPr/>
        </p:nvSpPr>
        <p:spPr>
          <a:xfrm>
            <a:off x="4522839" y="4497610"/>
            <a:ext cx="6096000" cy="338554"/>
          </a:xfrm>
          <a:prstGeom prst="rect">
            <a:avLst/>
          </a:prstGeom>
          <a:noFill/>
        </p:spPr>
        <p:txBody>
          <a:bodyPr wrap="square">
            <a:spAutoFit/>
          </a:bodyPr>
          <a:lstStyle/>
          <a:p>
            <a:r>
              <a:rPr lang="en-IN" sz="1600" dirty="0"/>
              <a:t>Positive Clamper circuit</a:t>
            </a:r>
          </a:p>
        </p:txBody>
      </p:sp>
      <p:sp>
        <p:nvSpPr>
          <p:cNvPr id="12" name="TextBox 11">
            <a:extLst>
              <a:ext uri="{FF2B5EF4-FFF2-40B4-BE49-F238E27FC236}">
                <a16:creationId xmlns:a16="http://schemas.microsoft.com/office/drawing/2014/main" id="{A91A509E-D2B1-BFBB-C5AF-979A4638F730}"/>
              </a:ext>
            </a:extLst>
          </p:cNvPr>
          <p:cNvSpPr txBox="1"/>
          <p:nvPr/>
        </p:nvSpPr>
        <p:spPr>
          <a:xfrm>
            <a:off x="619432" y="4836164"/>
            <a:ext cx="11031793" cy="923330"/>
          </a:xfrm>
          <a:prstGeom prst="rect">
            <a:avLst/>
          </a:prstGeom>
          <a:noFill/>
        </p:spPr>
        <p:txBody>
          <a:bodyPr wrap="square">
            <a:spAutoFit/>
          </a:bodyPr>
          <a:lstStyle/>
          <a:p>
            <a:pPr algn="just"/>
            <a:r>
              <a:rPr lang="en-US" dirty="0"/>
              <a:t>As the AC Voltage source Vs is switched on, the capacitor connected to it starts charging. Once the circuit reaches the steady-state, the capacitor is charged to </a:t>
            </a:r>
            <a:r>
              <a:rPr lang="en-US" dirty="0" err="1"/>
              <a:t>Vc</a:t>
            </a:r>
            <a:r>
              <a:rPr lang="en-US" dirty="0"/>
              <a:t> volts. Since no path is available for the capacitor to discharge, </a:t>
            </a:r>
            <a:r>
              <a:rPr lang="en-US" dirty="0" err="1"/>
              <a:t>Vc</a:t>
            </a:r>
            <a:r>
              <a:rPr lang="en-US" dirty="0"/>
              <a:t> gets added to the source voltage in the subsequent cycles, and the resulting voltage appears at the output.</a:t>
            </a:r>
            <a:endParaRPr lang="en-IN" dirty="0"/>
          </a:p>
        </p:txBody>
      </p:sp>
      <p:sp>
        <p:nvSpPr>
          <p:cNvPr id="2" name="Date Placeholder 1">
            <a:extLst>
              <a:ext uri="{FF2B5EF4-FFF2-40B4-BE49-F238E27FC236}">
                <a16:creationId xmlns:a16="http://schemas.microsoft.com/office/drawing/2014/main" id="{0A6AEA2C-FE4B-12CE-F88A-B7E947EEBFF4}"/>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DFE70CEB-1D52-57D5-5954-9A63F323C978}"/>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78CF7D9E-4710-2A20-F97E-95F753540AD5}"/>
              </a:ext>
            </a:extLst>
          </p:cNvPr>
          <p:cNvSpPr>
            <a:spLocks noGrp="1"/>
          </p:cNvSpPr>
          <p:nvPr>
            <p:ph type="sldNum" sz="quarter" idx="12"/>
          </p:nvPr>
        </p:nvSpPr>
        <p:spPr/>
        <p:txBody>
          <a:bodyPr/>
          <a:lstStyle/>
          <a:p>
            <a:fld id="{C48ACD2A-AC10-4459-B25C-85582C3D5EC0}" type="slidenum">
              <a:rPr lang="en-IN" smtClean="0"/>
              <a:t>45</a:t>
            </a:fld>
            <a:endParaRPr lang="en-IN"/>
          </a:p>
        </p:txBody>
      </p:sp>
    </p:spTree>
    <p:extLst>
      <p:ext uri="{BB962C8B-B14F-4D97-AF65-F5344CB8AC3E}">
        <p14:creationId xmlns:p14="http://schemas.microsoft.com/office/powerpoint/2010/main" val="1785771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4BA0CC-DD1E-87D4-7712-55F73B76874C}"/>
              </a:ext>
            </a:extLst>
          </p:cNvPr>
          <p:cNvPicPr>
            <a:picLocks noChangeAspect="1"/>
          </p:cNvPicPr>
          <p:nvPr/>
        </p:nvPicPr>
        <p:blipFill>
          <a:blip r:embed="rId2"/>
          <a:stretch>
            <a:fillRect/>
          </a:stretch>
        </p:blipFill>
        <p:spPr>
          <a:xfrm>
            <a:off x="1435509" y="560440"/>
            <a:ext cx="7836309" cy="5683044"/>
          </a:xfrm>
          <a:prstGeom prst="rect">
            <a:avLst/>
          </a:prstGeom>
        </p:spPr>
      </p:pic>
      <p:sp>
        <p:nvSpPr>
          <p:cNvPr id="4" name="Date Placeholder 3">
            <a:extLst>
              <a:ext uri="{FF2B5EF4-FFF2-40B4-BE49-F238E27FC236}">
                <a16:creationId xmlns:a16="http://schemas.microsoft.com/office/drawing/2014/main" id="{0A9D38A6-B3EF-C7ED-125D-445975E9A3F1}"/>
              </a:ext>
            </a:extLst>
          </p:cNvPr>
          <p:cNvSpPr>
            <a:spLocks noGrp="1"/>
          </p:cNvSpPr>
          <p:nvPr>
            <p:ph type="dt" sz="half" idx="10"/>
          </p:nvPr>
        </p:nvSpPr>
        <p:spPr/>
        <p:txBody>
          <a:bodyPr/>
          <a:lstStyle/>
          <a:p>
            <a:r>
              <a:rPr lang="en-IN"/>
              <a:t>S.VANI</a:t>
            </a:r>
          </a:p>
        </p:txBody>
      </p:sp>
      <p:sp>
        <p:nvSpPr>
          <p:cNvPr id="5" name="Footer Placeholder 4">
            <a:extLst>
              <a:ext uri="{FF2B5EF4-FFF2-40B4-BE49-F238E27FC236}">
                <a16:creationId xmlns:a16="http://schemas.microsoft.com/office/drawing/2014/main" id="{CC1B8997-84DF-6E89-3C0C-A51DBC12DA04}"/>
              </a:ext>
            </a:extLst>
          </p:cNvPr>
          <p:cNvSpPr>
            <a:spLocks noGrp="1"/>
          </p:cNvSpPr>
          <p:nvPr>
            <p:ph type="ftr" sz="quarter" idx="11"/>
          </p:nvPr>
        </p:nvSpPr>
        <p:spPr/>
        <p:txBody>
          <a:bodyPr/>
          <a:lstStyle/>
          <a:p>
            <a:r>
              <a:rPr lang="en-IN"/>
              <a:t>BASIC ELECTRONICS</a:t>
            </a:r>
          </a:p>
        </p:txBody>
      </p:sp>
      <p:sp>
        <p:nvSpPr>
          <p:cNvPr id="6" name="Slide Number Placeholder 5">
            <a:extLst>
              <a:ext uri="{FF2B5EF4-FFF2-40B4-BE49-F238E27FC236}">
                <a16:creationId xmlns:a16="http://schemas.microsoft.com/office/drawing/2014/main" id="{EF844507-EDEF-49CD-C527-A38F734C51B7}"/>
              </a:ext>
            </a:extLst>
          </p:cNvPr>
          <p:cNvSpPr>
            <a:spLocks noGrp="1"/>
          </p:cNvSpPr>
          <p:nvPr>
            <p:ph type="sldNum" sz="quarter" idx="12"/>
          </p:nvPr>
        </p:nvSpPr>
        <p:spPr/>
        <p:txBody>
          <a:bodyPr/>
          <a:lstStyle/>
          <a:p>
            <a:fld id="{C48ACD2A-AC10-4459-B25C-85582C3D5EC0}" type="slidenum">
              <a:rPr lang="en-IN" smtClean="0"/>
              <a:t>46</a:t>
            </a:fld>
            <a:endParaRPr lang="en-IN"/>
          </a:p>
        </p:txBody>
      </p:sp>
    </p:spTree>
    <p:extLst>
      <p:ext uri="{BB962C8B-B14F-4D97-AF65-F5344CB8AC3E}">
        <p14:creationId xmlns:p14="http://schemas.microsoft.com/office/powerpoint/2010/main" val="2472514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1B25F8-A46C-1AFB-A558-CF9A0310DF98}"/>
              </a:ext>
            </a:extLst>
          </p:cNvPr>
          <p:cNvPicPr>
            <a:picLocks noChangeAspect="1"/>
          </p:cNvPicPr>
          <p:nvPr/>
        </p:nvPicPr>
        <p:blipFill>
          <a:blip r:embed="rId2"/>
          <a:stretch>
            <a:fillRect/>
          </a:stretch>
        </p:blipFill>
        <p:spPr>
          <a:xfrm>
            <a:off x="2921995" y="1180905"/>
            <a:ext cx="6348010" cy="4496190"/>
          </a:xfrm>
          <a:prstGeom prst="rect">
            <a:avLst/>
          </a:prstGeom>
        </p:spPr>
      </p:pic>
      <p:sp>
        <p:nvSpPr>
          <p:cNvPr id="5" name="Date Placeholder 4">
            <a:extLst>
              <a:ext uri="{FF2B5EF4-FFF2-40B4-BE49-F238E27FC236}">
                <a16:creationId xmlns:a16="http://schemas.microsoft.com/office/drawing/2014/main" id="{ED6C0B21-EC60-8E71-762A-DB21D6F395C5}"/>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06817F99-F0B8-50D1-4189-8C70BBE9F0D4}"/>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EA57A324-0984-F154-F4DA-C207658E5040}"/>
              </a:ext>
            </a:extLst>
          </p:cNvPr>
          <p:cNvSpPr>
            <a:spLocks noGrp="1"/>
          </p:cNvSpPr>
          <p:nvPr>
            <p:ph type="sldNum" sz="quarter" idx="12"/>
          </p:nvPr>
        </p:nvSpPr>
        <p:spPr/>
        <p:txBody>
          <a:bodyPr/>
          <a:lstStyle/>
          <a:p>
            <a:fld id="{C48ACD2A-AC10-4459-B25C-85582C3D5EC0}" type="slidenum">
              <a:rPr lang="en-IN" smtClean="0"/>
              <a:t>47</a:t>
            </a:fld>
            <a:endParaRPr lang="en-IN"/>
          </a:p>
        </p:txBody>
      </p:sp>
    </p:spTree>
    <p:extLst>
      <p:ext uri="{BB962C8B-B14F-4D97-AF65-F5344CB8AC3E}">
        <p14:creationId xmlns:p14="http://schemas.microsoft.com/office/powerpoint/2010/main" val="27546906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B0B67-06F0-9B99-8B41-5B26ECBB588A}"/>
              </a:ext>
            </a:extLst>
          </p:cNvPr>
          <p:cNvPicPr>
            <a:picLocks noChangeAspect="1"/>
          </p:cNvPicPr>
          <p:nvPr/>
        </p:nvPicPr>
        <p:blipFill>
          <a:blip r:embed="rId2"/>
          <a:stretch>
            <a:fillRect/>
          </a:stretch>
        </p:blipFill>
        <p:spPr>
          <a:xfrm>
            <a:off x="2830547" y="1100888"/>
            <a:ext cx="6530906" cy="4656223"/>
          </a:xfrm>
          <a:prstGeom prst="rect">
            <a:avLst/>
          </a:prstGeom>
        </p:spPr>
      </p:pic>
      <p:sp>
        <p:nvSpPr>
          <p:cNvPr id="5" name="Date Placeholder 4">
            <a:extLst>
              <a:ext uri="{FF2B5EF4-FFF2-40B4-BE49-F238E27FC236}">
                <a16:creationId xmlns:a16="http://schemas.microsoft.com/office/drawing/2014/main" id="{6FC9A337-05DD-70A5-0CCB-388FC174907F}"/>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AEF3B369-6107-2E67-9B7C-CABEF7FC1F3E}"/>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2F856C35-9285-FE2D-C0BA-0EEC93E83A08}"/>
              </a:ext>
            </a:extLst>
          </p:cNvPr>
          <p:cNvSpPr>
            <a:spLocks noGrp="1"/>
          </p:cNvSpPr>
          <p:nvPr>
            <p:ph type="sldNum" sz="quarter" idx="12"/>
          </p:nvPr>
        </p:nvSpPr>
        <p:spPr/>
        <p:txBody>
          <a:bodyPr/>
          <a:lstStyle/>
          <a:p>
            <a:fld id="{C48ACD2A-AC10-4459-B25C-85582C3D5EC0}" type="slidenum">
              <a:rPr lang="en-IN" smtClean="0"/>
              <a:t>48</a:t>
            </a:fld>
            <a:endParaRPr lang="en-IN"/>
          </a:p>
        </p:txBody>
      </p:sp>
    </p:spTree>
    <p:extLst>
      <p:ext uri="{BB962C8B-B14F-4D97-AF65-F5344CB8AC3E}">
        <p14:creationId xmlns:p14="http://schemas.microsoft.com/office/powerpoint/2010/main" val="3957471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35A1C7-98CF-C32B-BB34-72941BFBEEF0}"/>
              </a:ext>
            </a:extLst>
          </p:cNvPr>
          <p:cNvPicPr>
            <a:picLocks noChangeAspect="1"/>
          </p:cNvPicPr>
          <p:nvPr/>
        </p:nvPicPr>
        <p:blipFill>
          <a:blip r:embed="rId2"/>
          <a:stretch>
            <a:fillRect/>
          </a:stretch>
        </p:blipFill>
        <p:spPr>
          <a:xfrm>
            <a:off x="2887702" y="1100888"/>
            <a:ext cx="6416596" cy="4656223"/>
          </a:xfrm>
          <a:prstGeom prst="rect">
            <a:avLst/>
          </a:prstGeom>
        </p:spPr>
      </p:pic>
      <p:sp>
        <p:nvSpPr>
          <p:cNvPr id="5" name="Date Placeholder 4">
            <a:extLst>
              <a:ext uri="{FF2B5EF4-FFF2-40B4-BE49-F238E27FC236}">
                <a16:creationId xmlns:a16="http://schemas.microsoft.com/office/drawing/2014/main" id="{CA193A8A-A69A-B7AC-082B-C6C96A3BF390}"/>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97B87F5D-089E-AA74-B607-84A387A94EE7}"/>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D678D62F-95EE-933E-1539-07013CA7B8C6}"/>
              </a:ext>
            </a:extLst>
          </p:cNvPr>
          <p:cNvSpPr>
            <a:spLocks noGrp="1"/>
          </p:cNvSpPr>
          <p:nvPr>
            <p:ph type="sldNum" sz="quarter" idx="12"/>
          </p:nvPr>
        </p:nvSpPr>
        <p:spPr/>
        <p:txBody>
          <a:bodyPr/>
          <a:lstStyle/>
          <a:p>
            <a:fld id="{C48ACD2A-AC10-4459-B25C-85582C3D5EC0}" type="slidenum">
              <a:rPr lang="en-IN" smtClean="0"/>
              <a:t>49</a:t>
            </a:fld>
            <a:endParaRPr lang="en-IN"/>
          </a:p>
        </p:txBody>
      </p:sp>
    </p:spTree>
    <p:extLst>
      <p:ext uri="{BB962C8B-B14F-4D97-AF65-F5344CB8AC3E}">
        <p14:creationId xmlns:p14="http://schemas.microsoft.com/office/powerpoint/2010/main" val="172063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68DCA2-E86F-549A-01CE-98FF0E00BCF6}"/>
              </a:ext>
            </a:extLst>
          </p:cNvPr>
          <p:cNvSpPr txBox="1"/>
          <p:nvPr/>
        </p:nvSpPr>
        <p:spPr>
          <a:xfrm>
            <a:off x="383458" y="753802"/>
            <a:ext cx="11287432" cy="3693319"/>
          </a:xfrm>
          <a:prstGeom prst="rect">
            <a:avLst/>
          </a:prstGeom>
          <a:noFill/>
        </p:spPr>
        <p:txBody>
          <a:bodyPr wrap="square">
            <a:spAutoFit/>
          </a:bodyPr>
          <a:lstStyle/>
          <a:p>
            <a:pPr algn="just"/>
            <a:r>
              <a:rPr lang="en-US" b="1" dirty="0"/>
              <a:t>Atomic Structure of Isotopes</a:t>
            </a:r>
          </a:p>
          <a:p>
            <a:pPr algn="just"/>
            <a:r>
              <a:rPr lang="en-US" dirty="0"/>
              <a:t>Nucleons are the components of the nucleus of an atom. A nucleon can either be a proton or a neutron. Each element has a unique number of protons in it, which is described by its unique atomic number. However, several atomic structures of an element can exist, which differ in the total number of nucleons.</a:t>
            </a:r>
          </a:p>
          <a:p>
            <a:pPr algn="just"/>
            <a:endParaRPr lang="en-US" dirty="0"/>
          </a:p>
          <a:p>
            <a:pPr algn="just"/>
            <a:r>
              <a:rPr lang="en-US" dirty="0"/>
              <a:t>These variants of elements having a different nucleon number (also known as the mass number) are called isotopes of the element. Therefore, the isotopes of an element have the same number of protons but differ in the number of neutrons.</a:t>
            </a:r>
          </a:p>
          <a:p>
            <a:pPr algn="just"/>
            <a:endParaRPr lang="en-US" dirty="0"/>
          </a:p>
          <a:p>
            <a:pPr algn="just"/>
            <a:r>
              <a:rPr lang="en-US" dirty="0"/>
              <a:t>The atomic structure of an isotope is described with the help of the chemical symbol of the element, the atomic number of the element and the mass number of the isotope. For example, there exist three known naturally occurring isotopes of hydrogen, namely, protium, deuterium and tritium. The atomic structures of these hydrogen isotopes are illustrated below.</a:t>
            </a:r>
            <a:endParaRPr lang="en-IN" dirty="0"/>
          </a:p>
        </p:txBody>
      </p:sp>
      <p:pic>
        <p:nvPicPr>
          <p:cNvPr id="6" name="Picture 5">
            <a:extLst>
              <a:ext uri="{FF2B5EF4-FFF2-40B4-BE49-F238E27FC236}">
                <a16:creationId xmlns:a16="http://schemas.microsoft.com/office/drawing/2014/main" id="{C6BE1C2F-962F-9D2B-BD71-A362362F3929}"/>
              </a:ext>
            </a:extLst>
          </p:cNvPr>
          <p:cNvPicPr>
            <a:picLocks noChangeAspect="1"/>
          </p:cNvPicPr>
          <p:nvPr/>
        </p:nvPicPr>
        <p:blipFill>
          <a:blip r:embed="rId2"/>
          <a:stretch>
            <a:fillRect/>
          </a:stretch>
        </p:blipFill>
        <p:spPr>
          <a:xfrm>
            <a:off x="3800822" y="4447121"/>
            <a:ext cx="4747671" cy="2027096"/>
          </a:xfrm>
          <a:prstGeom prst="rect">
            <a:avLst/>
          </a:prstGeom>
        </p:spPr>
      </p:pic>
      <p:sp>
        <p:nvSpPr>
          <p:cNvPr id="2" name="Date Placeholder 1">
            <a:extLst>
              <a:ext uri="{FF2B5EF4-FFF2-40B4-BE49-F238E27FC236}">
                <a16:creationId xmlns:a16="http://schemas.microsoft.com/office/drawing/2014/main" id="{68802A69-7BFF-1F78-F3FF-57CD435C3ABF}"/>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F579ED13-0C59-E5EB-8F51-85E7AB895B7D}"/>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5889B0E7-1915-EFA7-D0BA-57BD940598CE}"/>
              </a:ext>
            </a:extLst>
          </p:cNvPr>
          <p:cNvSpPr>
            <a:spLocks noGrp="1"/>
          </p:cNvSpPr>
          <p:nvPr>
            <p:ph type="sldNum" sz="quarter" idx="12"/>
          </p:nvPr>
        </p:nvSpPr>
        <p:spPr/>
        <p:txBody>
          <a:bodyPr/>
          <a:lstStyle/>
          <a:p>
            <a:fld id="{C48ACD2A-AC10-4459-B25C-85582C3D5EC0}" type="slidenum">
              <a:rPr lang="en-IN" smtClean="0"/>
              <a:t>5</a:t>
            </a:fld>
            <a:endParaRPr lang="en-IN"/>
          </a:p>
        </p:txBody>
      </p:sp>
    </p:spTree>
    <p:extLst>
      <p:ext uri="{BB962C8B-B14F-4D97-AF65-F5344CB8AC3E}">
        <p14:creationId xmlns:p14="http://schemas.microsoft.com/office/powerpoint/2010/main" val="3876559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E2D1D-F47A-BE2A-E374-16F75A230785}"/>
              </a:ext>
            </a:extLst>
          </p:cNvPr>
          <p:cNvPicPr>
            <a:picLocks noChangeAspect="1"/>
          </p:cNvPicPr>
          <p:nvPr/>
        </p:nvPicPr>
        <p:blipFill>
          <a:blip r:embed="rId2"/>
          <a:stretch>
            <a:fillRect/>
          </a:stretch>
        </p:blipFill>
        <p:spPr>
          <a:xfrm>
            <a:off x="2754340" y="1081836"/>
            <a:ext cx="6683319" cy="4694327"/>
          </a:xfrm>
          <a:prstGeom prst="rect">
            <a:avLst/>
          </a:prstGeom>
        </p:spPr>
      </p:pic>
      <p:sp>
        <p:nvSpPr>
          <p:cNvPr id="5" name="Date Placeholder 4">
            <a:extLst>
              <a:ext uri="{FF2B5EF4-FFF2-40B4-BE49-F238E27FC236}">
                <a16:creationId xmlns:a16="http://schemas.microsoft.com/office/drawing/2014/main" id="{D7A15E60-EFF4-6475-B1EF-57FCF9A8EB4C}"/>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0AE1C67B-F251-9D62-CD5A-1D842C108E02}"/>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76E9B428-8362-B1B4-A500-9954A347367E}"/>
              </a:ext>
            </a:extLst>
          </p:cNvPr>
          <p:cNvSpPr>
            <a:spLocks noGrp="1"/>
          </p:cNvSpPr>
          <p:nvPr>
            <p:ph type="sldNum" sz="quarter" idx="12"/>
          </p:nvPr>
        </p:nvSpPr>
        <p:spPr/>
        <p:txBody>
          <a:bodyPr/>
          <a:lstStyle/>
          <a:p>
            <a:fld id="{C48ACD2A-AC10-4459-B25C-85582C3D5EC0}" type="slidenum">
              <a:rPr lang="en-IN" smtClean="0"/>
              <a:t>50</a:t>
            </a:fld>
            <a:endParaRPr lang="en-IN"/>
          </a:p>
        </p:txBody>
      </p:sp>
    </p:spTree>
    <p:extLst>
      <p:ext uri="{BB962C8B-B14F-4D97-AF65-F5344CB8AC3E}">
        <p14:creationId xmlns:p14="http://schemas.microsoft.com/office/powerpoint/2010/main" val="2054657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24C9F5-4ED0-86DA-A6CD-A3C8D44AEE8D}"/>
              </a:ext>
            </a:extLst>
          </p:cNvPr>
          <p:cNvPicPr>
            <a:picLocks noChangeAspect="1"/>
          </p:cNvPicPr>
          <p:nvPr/>
        </p:nvPicPr>
        <p:blipFill>
          <a:blip r:embed="rId2"/>
          <a:stretch>
            <a:fillRect/>
          </a:stretch>
        </p:blipFill>
        <p:spPr>
          <a:xfrm>
            <a:off x="2560013" y="1100888"/>
            <a:ext cx="7071973" cy="4656223"/>
          </a:xfrm>
          <a:prstGeom prst="rect">
            <a:avLst/>
          </a:prstGeom>
        </p:spPr>
      </p:pic>
      <p:sp>
        <p:nvSpPr>
          <p:cNvPr id="5" name="Date Placeholder 4">
            <a:extLst>
              <a:ext uri="{FF2B5EF4-FFF2-40B4-BE49-F238E27FC236}">
                <a16:creationId xmlns:a16="http://schemas.microsoft.com/office/drawing/2014/main" id="{F541F1A0-A5A6-A8E0-27E1-90DADE79710C}"/>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49B46FE6-8DFE-559C-80A2-E65B5ECF7116}"/>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306E95C1-98D3-32C9-6BA3-B7DCA15743A6}"/>
              </a:ext>
            </a:extLst>
          </p:cNvPr>
          <p:cNvSpPr>
            <a:spLocks noGrp="1"/>
          </p:cNvSpPr>
          <p:nvPr>
            <p:ph type="sldNum" sz="quarter" idx="12"/>
          </p:nvPr>
        </p:nvSpPr>
        <p:spPr/>
        <p:txBody>
          <a:bodyPr/>
          <a:lstStyle/>
          <a:p>
            <a:fld id="{C48ACD2A-AC10-4459-B25C-85582C3D5EC0}" type="slidenum">
              <a:rPr lang="en-IN" smtClean="0"/>
              <a:t>51</a:t>
            </a:fld>
            <a:endParaRPr lang="en-IN"/>
          </a:p>
        </p:txBody>
      </p:sp>
    </p:spTree>
    <p:extLst>
      <p:ext uri="{BB962C8B-B14F-4D97-AF65-F5344CB8AC3E}">
        <p14:creationId xmlns:p14="http://schemas.microsoft.com/office/powerpoint/2010/main" val="1839135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24D8E4-2E45-7908-E5B4-E55633F20558}"/>
              </a:ext>
            </a:extLst>
          </p:cNvPr>
          <p:cNvPicPr>
            <a:picLocks noChangeAspect="1"/>
          </p:cNvPicPr>
          <p:nvPr/>
        </p:nvPicPr>
        <p:blipFill>
          <a:blip r:embed="rId2"/>
          <a:stretch>
            <a:fillRect/>
          </a:stretch>
        </p:blipFill>
        <p:spPr>
          <a:xfrm>
            <a:off x="2529531" y="1097078"/>
            <a:ext cx="7132938" cy="4663844"/>
          </a:xfrm>
          <a:prstGeom prst="rect">
            <a:avLst/>
          </a:prstGeom>
        </p:spPr>
      </p:pic>
      <p:sp>
        <p:nvSpPr>
          <p:cNvPr id="5" name="Date Placeholder 4">
            <a:extLst>
              <a:ext uri="{FF2B5EF4-FFF2-40B4-BE49-F238E27FC236}">
                <a16:creationId xmlns:a16="http://schemas.microsoft.com/office/drawing/2014/main" id="{59EB510B-E17D-1223-24EB-BC010B8EEE98}"/>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4F81995A-B947-0B6A-E0FE-E171E6DEA6D4}"/>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9414E09B-55AF-7AD4-DCE4-F7FDEFBE4EBD}"/>
              </a:ext>
            </a:extLst>
          </p:cNvPr>
          <p:cNvSpPr>
            <a:spLocks noGrp="1"/>
          </p:cNvSpPr>
          <p:nvPr>
            <p:ph type="sldNum" sz="quarter" idx="12"/>
          </p:nvPr>
        </p:nvSpPr>
        <p:spPr/>
        <p:txBody>
          <a:bodyPr/>
          <a:lstStyle/>
          <a:p>
            <a:fld id="{C48ACD2A-AC10-4459-B25C-85582C3D5EC0}" type="slidenum">
              <a:rPr lang="en-IN" smtClean="0"/>
              <a:t>52</a:t>
            </a:fld>
            <a:endParaRPr lang="en-IN"/>
          </a:p>
        </p:txBody>
      </p:sp>
    </p:spTree>
    <p:extLst>
      <p:ext uri="{BB962C8B-B14F-4D97-AF65-F5344CB8AC3E}">
        <p14:creationId xmlns:p14="http://schemas.microsoft.com/office/powerpoint/2010/main" val="599336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C64813-AAE5-E99F-DB2F-29D344788323}"/>
              </a:ext>
            </a:extLst>
          </p:cNvPr>
          <p:cNvPicPr>
            <a:picLocks noChangeAspect="1"/>
          </p:cNvPicPr>
          <p:nvPr/>
        </p:nvPicPr>
        <p:blipFill>
          <a:blip r:embed="rId2"/>
          <a:stretch>
            <a:fillRect/>
          </a:stretch>
        </p:blipFill>
        <p:spPr>
          <a:xfrm>
            <a:off x="3211580" y="1078026"/>
            <a:ext cx="5768840" cy="4701947"/>
          </a:xfrm>
          <a:prstGeom prst="rect">
            <a:avLst/>
          </a:prstGeom>
        </p:spPr>
      </p:pic>
      <p:sp>
        <p:nvSpPr>
          <p:cNvPr id="5" name="Date Placeholder 4">
            <a:extLst>
              <a:ext uri="{FF2B5EF4-FFF2-40B4-BE49-F238E27FC236}">
                <a16:creationId xmlns:a16="http://schemas.microsoft.com/office/drawing/2014/main" id="{E0FCAD0D-CD7A-4E8E-1FE9-4E1D8AE781DF}"/>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8610786F-C324-E610-181F-7A8B0884DC64}"/>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089D8440-9FE4-E952-A73E-FBF9A96AE8B7}"/>
              </a:ext>
            </a:extLst>
          </p:cNvPr>
          <p:cNvSpPr>
            <a:spLocks noGrp="1"/>
          </p:cNvSpPr>
          <p:nvPr>
            <p:ph type="sldNum" sz="quarter" idx="12"/>
          </p:nvPr>
        </p:nvSpPr>
        <p:spPr/>
        <p:txBody>
          <a:bodyPr/>
          <a:lstStyle/>
          <a:p>
            <a:fld id="{C48ACD2A-AC10-4459-B25C-85582C3D5EC0}" type="slidenum">
              <a:rPr lang="en-IN" smtClean="0"/>
              <a:t>53</a:t>
            </a:fld>
            <a:endParaRPr lang="en-IN"/>
          </a:p>
        </p:txBody>
      </p:sp>
    </p:spTree>
    <p:extLst>
      <p:ext uri="{BB962C8B-B14F-4D97-AF65-F5344CB8AC3E}">
        <p14:creationId xmlns:p14="http://schemas.microsoft.com/office/powerpoint/2010/main" val="2167448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E211FA-17B7-0DAF-DEB9-769B55DBFAF9}"/>
              </a:ext>
            </a:extLst>
          </p:cNvPr>
          <p:cNvPicPr>
            <a:picLocks noChangeAspect="1"/>
          </p:cNvPicPr>
          <p:nvPr/>
        </p:nvPicPr>
        <p:blipFill>
          <a:blip r:embed="rId2"/>
          <a:stretch>
            <a:fillRect/>
          </a:stretch>
        </p:blipFill>
        <p:spPr>
          <a:xfrm>
            <a:off x="2887702" y="1119940"/>
            <a:ext cx="6416596" cy="4618120"/>
          </a:xfrm>
          <a:prstGeom prst="rect">
            <a:avLst/>
          </a:prstGeom>
        </p:spPr>
      </p:pic>
      <p:sp>
        <p:nvSpPr>
          <p:cNvPr id="5" name="Date Placeholder 4">
            <a:extLst>
              <a:ext uri="{FF2B5EF4-FFF2-40B4-BE49-F238E27FC236}">
                <a16:creationId xmlns:a16="http://schemas.microsoft.com/office/drawing/2014/main" id="{2DDAFF76-90A0-CE50-0B54-7D49E32CEFEB}"/>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B9A75DFE-5E1A-637F-B135-F37A4D459B59}"/>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37649CCB-CBFA-7BB2-68F3-240AF445332E}"/>
              </a:ext>
            </a:extLst>
          </p:cNvPr>
          <p:cNvSpPr>
            <a:spLocks noGrp="1"/>
          </p:cNvSpPr>
          <p:nvPr>
            <p:ph type="sldNum" sz="quarter" idx="12"/>
          </p:nvPr>
        </p:nvSpPr>
        <p:spPr/>
        <p:txBody>
          <a:bodyPr/>
          <a:lstStyle/>
          <a:p>
            <a:fld id="{C48ACD2A-AC10-4459-B25C-85582C3D5EC0}" type="slidenum">
              <a:rPr lang="en-IN" smtClean="0"/>
              <a:t>54</a:t>
            </a:fld>
            <a:endParaRPr lang="en-IN"/>
          </a:p>
        </p:txBody>
      </p:sp>
    </p:spTree>
    <p:extLst>
      <p:ext uri="{BB962C8B-B14F-4D97-AF65-F5344CB8AC3E}">
        <p14:creationId xmlns:p14="http://schemas.microsoft.com/office/powerpoint/2010/main" val="525720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EB39ED-4843-64DF-F53B-461B3BD9CF3D}"/>
              </a:ext>
            </a:extLst>
          </p:cNvPr>
          <p:cNvPicPr>
            <a:picLocks noChangeAspect="1"/>
          </p:cNvPicPr>
          <p:nvPr/>
        </p:nvPicPr>
        <p:blipFill>
          <a:blip r:embed="rId2"/>
          <a:stretch>
            <a:fillRect/>
          </a:stretch>
        </p:blipFill>
        <p:spPr>
          <a:xfrm>
            <a:off x="2754340" y="1081836"/>
            <a:ext cx="6683319" cy="4694327"/>
          </a:xfrm>
          <a:prstGeom prst="rect">
            <a:avLst/>
          </a:prstGeom>
        </p:spPr>
      </p:pic>
      <p:sp>
        <p:nvSpPr>
          <p:cNvPr id="5" name="Date Placeholder 4">
            <a:extLst>
              <a:ext uri="{FF2B5EF4-FFF2-40B4-BE49-F238E27FC236}">
                <a16:creationId xmlns:a16="http://schemas.microsoft.com/office/drawing/2014/main" id="{DD986127-BA9A-7EC2-C3D3-FCED70AFD39D}"/>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63DF5C7D-E51B-D889-50B6-DB1D476C52B9}"/>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676102F6-D2DF-76C3-D02D-E4C750EFB948}"/>
              </a:ext>
            </a:extLst>
          </p:cNvPr>
          <p:cNvSpPr>
            <a:spLocks noGrp="1"/>
          </p:cNvSpPr>
          <p:nvPr>
            <p:ph type="sldNum" sz="quarter" idx="12"/>
          </p:nvPr>
        </p:nvSpPr>
        <p:spPr/>
        <p:txBody>
          <a:bodyPr/>
          <a:lstStyle/>
          <a:p>
            <a:fld id="{C48ACD2A-AC10-4459-B25C-85582C3D5EC0}" type="slidenum">
              <a:rPr lang="en-IN" smtClean="0"/>
              <a:t>55</a:t>
            </a:fld>
            <a:endParaRPr lang="en-IN"/>
          </a:p>
        </p:txBody>
      </p:sp>
    </p:spTree>
    <p:extLst>
      <p:ext uri="{BB962C8B-B14F-4D97-AF65-F5344CB8AC3E}">
        <p14:creationId xmlns:p14="http://schemas.microsoft.com/office/powerpoint/2010/main" val="28307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391386-5562-4093-A822-5ED01E889604}"/>
              </a:ext>
            </a:extLst>
          </p:cNvPr>
          <p:cNvPicPr>
            <a:picLocks noChangeAspect="1"/>
          </p:cNvPicPr>
          <p:nvPr/>
        </p:nvPicPr>
        <p:blipFill>
          <a:blip r:embed="rId2"/>
          <a:stretch>
            <a:fillRect/>
          </a:stretch>
        </p:blipFill>
        <p:spPr>
          <a:xfrm>
            <a:off x="2739099" y="1078026"/>
            <a:ext cx="6713802" cy="4701947"/>
          </a:xfrm>
          <a:prstGeom prst="rect">
            <a:avLst/>
          </a:prstGeom>
        </p:spPr>
      </p:pic>
      <p:sp>
        <p:nvSpPr>
          <p:cNvPr id="5" name="Date Placeholder 4">
            <a:extLst>
              <a:ext uri="{FF2B5EF4-FFF2-40B4-BE49-F238E27FC236}">
                <a16:creationId xmlns:a16="http://schemas.microsoft.com/office/drawing/2014/main" id="{109ECCB0-9D54-6E4E-1605-6F9C58528F6E}"/>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A6A93A53-F24D-171B-5316-8B32E51618C2}"/>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E325D639-CC4C-042E-DE4C-0E6A38C876F3}"/>
              </a:ext>
            </a:extLst>
          </p:cNvPr>
          <p:cNvSpPr>
            <a:spLocks noGrp="1"/>
          </p:cNvSpPr>
          <p:nvPr>
            <p:ph type="sldNum" sz="quarter" idx="12"/>
          </p:nvPr>
        </p:nvSpPr>
        <p:spPr/>
        <p:txBody>
          <a:bodyPr/>
          <a:lstStyle/>
          <a:p>
            <a:fld id="{C48ACD2A-AC10-4459-B25C-85582C3D5EC0}" type="slidenum">
              <a:rPr lang="en-IN" smtClean="0"/>
              <a:t>56</a:t>
            </a:fld>
            <a:endParaRPr lang="en-IN"/>
          </a:p>
        </p:txBody>
      </p:sp>
    </p:spTree>
    <p:extLst>
      <p:ext uri="{BB962C8B-B14F-4D97-AF65-F5344CB8AC3E}">
        <p14:creationId xmlns:p14="http://schemas.microsoft.com/office/powerpoint/2010/main" val="865673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ADAA22-E692-E923-066B-CF8F06C96230}"/>
              </a:ext>
            </a:extLst>
          </p:cNvPr>
          <p:cNvPicPr>
            <a:picLocks noChangeAspect="1"/>
          </p:cNvPicPr>
          <p:nvPr/>
        </p:nvPicPr>
        <p:blipFill>
          <a:blip r:embed="rId2"/>
          <a:stretch>
            <a:fillRect/>
          </a:stretch>
        </p:blipFill>
        <p:spPr>
          <a:xfrm>
            <a:off x="2830547" y="1081836"/>
            <a:ext cx="6530906" cy="4694327"/>
          </a:xfrm>
          <a:prstGeom prst="rect">
            <a:avLst/>
          </a:prstGeom>
        </p:spPr>
      </p:pic>
      <p:sp>
        <p:nvSpPr>
          <p:cNvPr id="5" name="Date Placeholder 4">
            <a:extLst>
              <a:ext uri="{FF2B5EF4-FFF2-40B4-BE49-F238E27FC236}">
                <a16:creationId xmlns:a16="http://schemas.microsoft.com/office/drawing/2014/main" id="{F01C5E9E-8111-3AD8-7786-DE3A44C66623}"/>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0D369931-408D-5746-05D4-52A3812571E9}"/>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772CF531-689F-54A3-B604-60150E906D42}"/>
              </a:ext>
            </a:extLst>
          </p:cNvPr>
          <p:cNvSpPr>
            <a:spLocks noGrp="1"/>
          </p:cNvSpPr>
          <p:nvPr>
            <p:ph type="sldNum" sz="quarter" idx="12"/>
          </p:nvPr>
        </p:nvSpPr>
        <p:spPr/>
        <p:txBody>
          <a:bodyPr/>
          <a:lstStyle/>
          <a:p>
            <a:fld id="{C48ACD2A-AC10-4459-B25C-85582C3D5EC0}" type="slidenum">
              <a:rPr lang="en-IN" smtClean="0"/>
              <a:t>57</a:t>
            </a:fld>
            <a:endParaRPr lang="en-IN"/>
          </a:p>
        </p:txBody>
      </p:sp>
    </p:spTree>
    <p:extLst>
      <p:ext uri="{BB962C8B-B14F-4D97-AF65-F5344CB8AC3E}">
        <p14:creationId xmlns:p14="http://schemas.microsoft.com/office/powerpoint/2010/main" val="286235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7CC983-F788-8632-F77D-C988DCEC4043}"/>
              </a:ext>
            </a:extLst>
          </p:cNvPr>
          <p:cNvPicPr>
            <a:picLocks noChangeAspect="1"/>
          </p:cNvPicPr>
          <p:nvPr/>
        </p:nvPicPr>
        <p:blipFill>
          <a:blip r:embed="rId2"/>
          <a:stretch>
            <a:fillRect/>
          </a:stretch>
        </p:blipFill>
        <p:spPr>
          <a:xfrm>
            <a:off x="2944857" y="1078026"/>
            <a:ext cx="6302286" cy="4701947"/>
          </a:xfrm>
          <a:prstGeom prst="rect">
            <a:avLst/>
          </a:prstGeom>
        </p:spPr>
      </p:pic>
      <p:sp>
        <p:nvSpPr>
          <p:cNvPr id="5" name="Date Placeholder 4">
            <a:extLst>
              <a:ext uri="{FF2B5EF4-FFF2-40B4-BE49-F238E27FC236}">
                <a16:creationId xmlns:a16="http://schemas.microsoft.com/office/drawing/2014/main" id="{A2260FE7-531F-B2F2-958F-DA1235048C8B}"/>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EF56A9F5-6DF4-7A96-A5CB-F4AC0C6299F8}"/>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F15D21E2-6306-AC58-C4A5-D26AF2284C41}"/>
              </a:ext>
            </a:extLst>
          </p:cNvPr>
          <p:cNvSpPr>
            <a:spLocks noGrp="1"/>
          </p:cNvSpPr>
          <p:nvPr>
            <p:ph type="sldNum" sz="quarter" idx="12"/>
          </p:nvPr>
        </p:nvSpPr>
        <p:spPr/>
        <p:txBody>
          <a:bodyPr/>
          <a:lstStyle/>
          <a:p>
            <a:fld id="{C48ACD2A-AC10-4459-B25C-85582C3D5EC0}" type="slidenum">
              <a:rPr lang="en-IN" smtClean="0"/>
              <a:t>58</a:t>
            </a:fld>
            <a:endParaRPr lang="en-IN"/>
          </a:p>
        </p:txBody>
      </p:sp>
    </p:spTree>
    <p:extLst>
      <p:ext uri="{BB962C8B-B14F-4D97-AF65-F5344CB8AC3E}">
        <p14:creationId xmlns:p14="http://schemas.microsoft.com/office/powerpoint/2010/main" val="11074271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B72F6E-E2C0-1B2A-16E1-AC03451B2EFD}"/>
              </a:ext>
            </a:extLst>
          </p:cNvPr>
          <p:cNvPicPr>
            <a:picLocks noChangeAspect="1"/>
          </p:cNvPicPr>
          <p:nvPr/>
        </p:nvPicPr>
        <p:blipFill>
          <a:blip r:embed="rId2"/>
          <a:stretch>
            <a:fillRect/>
          </a:stretch>
        </p:blipFill>
        <p:spPr>
          <a:xfrm>
            <a:off x="2769581" y="1093267"/>
            <a:ext cx="6652837" cy="4671465"/>
          </a:xfrm>
          <a:prstGeom prst="rect">
            <a:avLst/>
          </a:prstGeom>
        </p:spPr>
      </p:pic>
      <p:sp>
        <p:nvSpPr>
          <p:cNvPr id="5" name="Date Placeholder 4">
            <a:extLst>
              <a:ext uri="{FF2B5EF4-FFF2-40B4-BE49-F238E27FC236}">
                <a16:creationId xmlns:a16="http://schemas.microsoft.com/office/drawing/2014/main" id="{5EB350D5-3273-6B0B-662A-99A9E1DAFDEC}"/>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C0E970CA-1C34-4B62-A26C-89697AF9AA5E}"/>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D3DA3990-DE66-3FDC-3ED8-F3F1D0EB0BD7}"/>
              </a:ext>
            </a:extLst>
          </p:cNvPr>
          <p:cNvSpPr>
            <a:spLocks noGrp="1"/>
          </p:cNvSpPr>
          <p:nvPr>
            <p:ph type="sldNum" sz="quarter" idx="12"/>
          </p:nvPr>
        </p:nvSpPr>
        <p:spPr/>
        <p:txBody>
          <a:bodyPr/>
          <a:lstStyle/>
          <a:p>
            <a:fld id="{C48ACD2A-AC10-4459-B25C-85582C3D5EC0}" type="slidenum">
              <a:rPr lang="en-IN" smtClean="0"/>
              <a:t>59</a:t>
            </a:fld>
            <a:endParaRPr lang="en-IN"/>
          </a:p>
        </p:txBody>
      </p:sp>
    </p:spTree>
    <p:extLst>
      <p:ext uri="{BB962C8B-B14F-4D97-AF65-F5344CB8AC3E}">
        <p14:creationId xmlns:p14="http://schemas.microsoft.com/office/powerpoint/2010/main" val="3273515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CA3232-C128-0783-E3A6-95CA2265643C}"/>
              </a:ext>
            </a:extLst>
          </p:cNvPr>
          <p:cNvSpPr txBox="1"/>
          <p:nvPr/>
        </p:nvSpPr>
        <p:spPr>
          <a:xfrm>
            <a:off x="766916" y="560042"/>
            <a:ext cx="10284542" cy="646331"/>
          </a:xfrm>
          <a:prstGeom prst="rect">
            <a:avLst/>
          </a:prstGeom>
          <a:noFill/>
        </p:spPr>
        <p:txBody>
          <a:bodyPr wrap="square">
            <a:spAutoFit/>
          </a:bodyPr>
          <a:lstStyle/>
          <a:p>
            <a:pPr algn="just"/>
            <a:r>
              <a:rPr lang="en-US" dirty="0"/>
              <a:t>The isotopes of an element vary in stability. The half-lives of isotopes also differ. However, they generally have similar chemical </a:t>
            </a:r>
            <a:r>
              <a:rPr lang="en-US" dirty="0" err="1"/>
              <a:t>behaviour</a:t>
            </a:r>
            <a:r>
              <a:rPr lang="en-US" dirty="0"/>
              <a:t> owing to the fact that they hold the same electronic structures.</a:t>
            </a:r>
            <a:endParaRPr lang="en-IN" dirty="0"/>
          </a:p>
        </p:txBody>
      </p:sp>
      <p:sp>
        <p:nvSpPr>
          <p:cNvPr id="7" name="TextBox 6">
            <a:extLst>
              <a:ext uri="{FF2B5EF4-FFF2-40B4-BE49-F238E27FC236}">
                <a16:creationId xmlns:a16="http://schemas.microsoft.com/office/drawing/2014/main" id="{E1EE735F-BA45-165E-F337-014EEC5AFA21}"/>
              </a:ext>
            </a:extLst>
          </p:cNvPr>
          <p:cNvSpPr txBox="1"/>
          <p:nvPr/>
        </p:nvSpPr>
        <p:spPr>
          <a:xfrm>
            <a:off x="766916" y="1511898"/>
            <a:ext cx="10933470" cy="5078313"/>
          </a:xfrm>
          <a:prstGeom prst="rect">
            <a:avLst/>
          </a:prstGeom>
          <a:noFill/>
        </p:spPr>
        <p:txBody>
          <a:bodyPr wrap="square">
            <a:spAutoFit/>
          </a:bodyPr>
          <a:lstStyle/>
          <a:p>
            <a:pPr algn="just"/>
            <a:r>
              <a:rPr lang="en-US" dirty="0"/>
              <a:t>Atomic Structures of Some Elements</a:t>
            </a:r>
          </a:p>
          <a:p>
            <a:pPr algn="just"/>
            <a:r>
              <a:rPr lang="en-US" dirty="0"/>
              <a:t>The structure of an atom of an element can be simply represented via the total number of protons, electrons and neutrons present in it. The atomic structures of a few elements are illustrated below.</a:t>
            </a:r>
          </a:p>
          <a:p>
            <a:pPr algn="just"/>
            <a:endParaRPr lang="en-US" dirty="0"/>
          </a:p>
          <a:p>
            <a:pPr algn="just"/>
            <a:r>
              <a:rPr lang="en-US" dirty="0"/>
              <a:t>Hydrogen</a:t>
            </a:r>
          </a:p>
          <a:p>
            <a:pPr algn="just"/>
            <a:r>
              <a:rPr lang="en-US" dirty="0"/>
              <a:t>The most abundant isotope of hydrogen on the planet Earth is protium. The atomic number and the mass number of this isotope are 1 and 1, respectively.</a:t>
            </a:r>
          </a:p>
          <a:p>
            <a:pPr algn="just"/>
            <a:endParaRPr lang="en-US" dirty="0"/>
          </a:p>
          <a:p>
            <a:pPr algn="just"/>
            <a:r>
              <a:rPr lang="en-US" dirty="0"/>
              <a:t>Structure of Hydrogen Atom: This implies that it contains one proton, one electron and no neutrons (Total number of neutrons = Mass number – Atomic number)</a:t>
            </a:r>
          </a:p>
          <a:p>
            <a:pPr algn="just"/>
            <a:endParaRPr lang="en-US" dirty="0"/>
          </a:p>
          <a:p>
            <a:pPr algn="just"/>
            <a:r>
              <a:rPr lang="en-US" dirty="0"/>
              <a:t>Carbon</a:t>
            </a:r>
          </a:p>
          <a:p>
            <a:pPr algn="just"/>
            <a:r>
              <a:rPr lang="en-US" dirty="0"/>
              <a:t>Carbon has two stable isotopes – 12C and 13C. Of these isotopes, 12C has an abundance of 98.9%. It contains 6 protons, 6 electrons and 6 neutrons.</a:t>
            </a:r>
          </a:p>
          <a:p>
            <a:pPr algn="just"/>
            <a:endParaRPr lang="en-US" dirty="0"/>
          </a:p>
          <a:p>
            <a:pPr algn="just"/>
            <a:r>
              <a:rPr lang="en-US" dirty="0"/>
              <a:t>Structure of Carbon Atom: The electrons are distributed into two shells, and the outermost shell (valence shell) has four electrons. The tetravalency of carbon enables it to form a variety of chemical bonds with various elements.</a:t>
            </a:r>
          </a:p>
          <a:p>
            <a:pPr algn="just"/>
            <a:endParaRPr lang="en-US" dirty="0"/>
          </a:p>
        </p:txBody>
      </p:sp>
      <p:sp>
        <p:nvSpPr>
          <p:cNvPr id="2" name="Date Placeholder 1">
            <a:extLst>
              <a:ext uri="{FF2B5EF4-FFF2-40B4-BE49-F238E27FC236}">
                <a16:creationId xmlns:a16="http://schemas.microsoft.com/office/drawing/2014/main" id="{11FFAD7F-7BA6-2B7C-56E9-D20E6CFF3772}"/>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264F37BC-FA47-A921-2AD1-2F356068569C}"/>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280C1B2-01F6-6509-8118-F118AE46E2C3}"/>
              </a:ext>
            </a:extLst>
          </p:cNvPr>
          <p:cNvSpPr>
            <a:spLocks noGrp="1"/>
          </p:cNvSpPr>
          <p:nvPr>
            <p:ph type="sldNum" sz="quarter" idx="12"/>
          </p:nvPr>
        </p:nvSpPr>
        <p:spPr/>
        <p:txBody>
          <a:bodyPr/>
          <a:lstStyle/>
          <a:p>
            <a:fld id="{C48ACD2A-AC10-4459-B25C-85582C3D5EC0}" type="slidenum">
              <a:rPr lang="en-IN" smtClean="0"/>
              <a:t>6</a:t>
            </a:fld>
            <a:endParaRPr lang="en-IN"/>
          </a:p>
        </p:txBody>
      </p:sp>
    </p:spTree>
    <p:extLst>
      <p:ext uri="{BB962C8B-B14F-4D97-AF65-F5344CB8AC3E}">
        <p14:creationId xmlns:p14="http://schemas.microsoft.com/office/powerpoint/2010/main" val="19587208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B03DE-6716-967B-4813-82047910DB0B}"/>
              </a:ext>
            </a:extLst>
          </p:cNvPr>
          <p:cNvPicPr>
            <a:picLocks noChangeAspect="1"/>
          </p:cNvPicPr>
          <p:nvPr/>
        </p:nvPicPr>
        <p:blipFill>
          <a:blip r:embed="rId2"/>
          <a:stretch>
            <a:fillRect/>
          </a:stretch>
        </p:blipFill>
        <p:spPr>
          <a:xfrm>
            <a:off x="2883891" y="1043733"/>
            <a:ext cx="6424217" cy="4770533"/>
          </a:xfrm>
          <a:prstGeom prst="rect">
            <a:avLst/>
          </a:prstGeom>
        </p:spPr>
      </p:pic>
      <p:sp>
        <p:nvSpPr>
          <p:cNvPr id="5" name="Date Placeholder 4">
            <a:extLst>
              <a:ext uri="{FF2B5EF4-FFF2-40B4-BE49-F238E27FC236}">
                <a16:creationId xmlns:a16="http://schemas.microsoft.com/office/drawing/2014/main" id="{BF334D1D-AB1B-8C35-6F94-B1AACB63DF2A}"/>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1D498024-4C76-1F4F-25E0-3E986A932BF9}"/>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D109F60E-3F18-B961-43AD-B271D585D757}"/>
              </a:ext>
            </a:extLst>
          </p:cNvPr>
          <p:cNvSpPr>
            <a:spLocks noGrp="1"/>
          </p:cNvSpPr>
          <p:nvPr>
            <p:ph type="sldNum" sz="quarter" idx="12"/>
          </p:nvPr>
        </p:nvSpPr>
        <p:spPr/>
        <p:txBody>
          <a:bodyPr/>
          <a:lstStyle/>
          <a:p>
            <a:fld id="{C48ACD2A-AC10-4459-B25C-85582C3D5EC0}" type="slidenum">
              <a:rPr lang="en-IN" smtClean="0"/>
              <a:t>60</a:t>
            </a:fld>
            <a:endParaRPr lang="en-IN"/>
          </a:p>
        </p:txBody>
      </p:sp>
    </p:spTree>
    <p:extLst>
      <p:ext uri="{BB962C8B-B14F-4D97-AF65-F5344CB8AC3E}">
        <p14:creationId xmlns:p14="http://schemas.microsoft.com/office/powerpoint/2010/main" val="2623610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EEB76F-3C65-5BAB-4E3E-191C1B3FEECC}"/>
              </a:ext>
            </a:extLst>
          </p:cNvPr>
          <p:cNvPicPr>
            <a:picLocks noChangeAspect="1"/>
          </p:cNvPicPr>
          <p:nvPr/>
        </p:nvPicPr>
        <p:blipFill>
          <a:blip r:embed="rId2"/>
          <a:stretch>
            <a:fillRect/>
          </a:stretch>
        </p:blipFill>
        <p:spPr>
          <a:xfrm>
            <a:off x="2895322" y="1066595"/>
            <a:ext cx="6401355" cy="4724809"/>
          </a:xfrm>
          <a:prstGeom prst="rect">
            <a:avLst/>
          </a:prstGeom>
        </p:spPr>
      </p:pic>
      <p:sp>
        <p:nvSpPr>
          <p:cNvPr id="5" name="Date Placeholder 4">
            <a:extLst>
              <a:ext uri="{FF2B5EF4-FFF2-40B4-BE49-F238E27FC236}">
                <a16:creationId xmlns:a16="http://schemas.microsoft.com/office/drawing/2014/main" id="{D4C27621-74CA-E241-61C3-BE9C53E65F9C}"/>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B13E5E6B-7B2F-E0C0-47B7-7395FFDE3E35}"/>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A7DA6F8E-A313-360D-1FFF-79AE5088BA10}"/>
              </a:ext>
            </a:extLst>
          </p:cNvPr>
          <p:cNvSpPr>
            <a:spLocks noGrp="1"/>
          </p:cNvSpPr>
          <p:nvPr>
            <p:ph type="sldNum" sz="quarter" idx="12"/>
          </p:nvPr>
        </p:nvSpPr>
        <p:spPr/>
        <p:txBody>
          <a:bodyPr/>
          <a:lstStyle/>
          <a:p>
            <a:fld id="{C48ACD2A-AC10-4459-B25C-85582C3D5EC0}" type="slidenum">
              <a:rPr lang="en-IN" smtClean="0"/>
              <a:t>61</a:t>
            </a:fld>
            <a:endParaRPr lang="en-IN"/>
          </a:p>
        </p:txBody>
      </p:sp>
    </p:spTree>
    <p:extLst>
      <p:ext uri="{BB962C8B-B14F-4D97-AF65-F5344CB8AC3E}">
        <p14:creationId xmlns:p14="http://schemas.microsoft.com/office/powerpoint/2010/main" val="3931903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6E8105-9A1A-7867-3AEB-891CE263595D}"/>
              </a:ext>
            </a:extLst>
          </p:cNvPr>
          <p:cNvPicPr>
            <a:picLocks noChangeAspect="1"/>
          </p:cNvPicPr>
          <p:nvPr/>
        </p:nvPicPr>
        <p:blipFill>
          <a:blip r:embed="rId2"/>
          <a:stretch>
            <a:fillRect/>
          </a:stretch>
        </p:blipFill>
        <p:spPr>
          <a:xfrm>
            <a:off x="2864840" y="1112319"/>
            <a:ext cx="6462320" cy="4633362"/>
          </a:xfrm>
          <a:prstGeom prst="rect">
            <a:avLst/>
          </a:prstGeom>
        </p:spPr>
      </p:pic>
      <p:sp>
        <p:nvSpPr>
          <p:cNvPr id="5" name="Date Placeholder 4">
            <a:extLst>
              <a:ext uri="{FF2B5EF4-FFF2-40B4-BE49-F238E27FC236}">
                <a16:creationId xmlns:a16="http://schemas.microsoft.com/office/drawing/2014/main" id="{DF9B33F6-E563-C874-0174-2DDEBF29F082}"/>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E62ECD9C-5EF4-D76B-187A-D71F6A0B7895}"/>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A3089A8A-57DC-F423-FE0B-BB2AF34A7256}"/>
              </a:ext>
            </a:extLst>
          </p:cNvPr>
          <p:cNvSpPr>
            <a:spLocks noGrp="1"/>
          </p:cNvSpPr>
          <p:nvPr>
            <p:ph type="sldNum" sz="quarter" idx="12"/>
          </p:nvPr>
        </p:nvSpPr>
        <p:spPr/>
        <p:txBody>
          <a:bodyPr/>
          <a:lstStyle/>
          <a:p>
            <a:fld id="{C48ACD2A-AC10-4459-B25C-85582C3D5EC0}" type="slidenum">
              <a:rPr lang="en-IN" smtClean="0"/>
              <a:t>62</a:t>
            </a:fld>
            <a:endParaRPr lang="en-IN"/>
          </a:p>
        </p:txBody>
      </p:sp>
    </p:spTree>
    <p:extLst>
      <p:ext uri="{BB962C8B-B14F-4D97-AF65-F5344CB8AC3E}">
        <p14:creationId xmlns:p14="http://schemas.microsoft.com/office/powerpoint/2010/main" val="723496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36C7EB-EC49-6305-AD89-536C66FD936A}"/>
              </a:ext>
            </a:extLst>
          </p:cNvPr>
          <p:cNvPicPr>
            <a:picLocks noChangeAspect="1"/>
          </p:cNvPicPr>
          <p:nvPr/>
        </p:nvPicPr>
        <p:blipFill>
          <a:blip r:embed="rId2"/>
          <a:stretch>
            <a:fillRect/>
          </a:stretch>
        </p:blipFill>
        <p:spPr>
          <a:xfrm>
            <a:off x="2514289" y="1116129"/>
            <a:ext cx="7163421" cy="4625741"/>
          </a:xfrm>
          <a:prstGeom prst="rect">
            <a:avLst/>
          </a:prstGeom>
        </p:spPr>
      </p:pic>
      <p:sp>
        <p:nvSpPr>
          <p:cNvPr id="5" name="Date Placeholder 4">
            <a:extLst>
              <a:ext uri="{FF2B5EF4-FFF2-40B4-BE49-F238E27FC236}">
                <a16:creationId xmlns:a16="http://schemas.microsoft.com/office/drawing/2014/main" id="{FE66C2BB-F40C-7E7F-8D7B-ECBAEF3A2E75}"/>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A647C076-B4E6-1F5C-F88F-9BDD6BDF16F6}"/>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3745A07D-9D66-DC2B-4B33-75696D434ADC}"/>
              </a:ext>
            </a:extLst>
          </p:cNvPr>
          <p:cNvSpPr>
            <a:spLocks noGrp="1"/>
          </p:cNvSpPr>
          <p:nvPr>
            <p:ph type="sldNum" sz="quarter" idx="12"/>
          </p:nvPr>
        </p:nvSpPr>
        <p:spPr/>
        <p:txBody>
          <a:bodyPr/>
          <a:lstStyle/>
          <a:p>
            <a:fld id="{C48ACD2A-AC10-4459-B25C-85582C3D5EC0}" type="slidenum">
              <a:rPr lang="en-IN" smtClean="0"/>
              <a:t>63</a:t>
            </a:fld>
            <a:endParaRPr lang="en-IN"/>
          </a:p>
        </p:txBody>
      </p:sp>
    </p:spTree>
    <p:extLst>
      <p:ext uri="{BB962C8B-B14F-4D97-AF65-F5344CB8AC3E}">
        <p14:creationId xmlns:p14="http://schemas.microsoft.com/office/powerpoint/2010/main" val="2140161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4FB140-B727-36C3-F3D0-563CE338A44D}"/>
              </a:ext>
            </a:extLst>
          </p:cNvPr>
          <p:cNvPicPr>
            <a:picLocks noChangeAspect="1"/>
          </p:cNvPicPr>
          <p:nvPr/>
        </p:nvPicPr>
        <p:blipFill>
          <a:blip r:embed="rId2"/>
          <a:stretch>
            <a:fillRect/>
          </a:stretch>
        </p:blipFill>
        <p:spPr>
          <a:xfrm>
            <a:off x="2685754" y="1020871"/>
            <a:ext cx="6820491" cy="4816257"/>
          </a:xfrm>
          <a:prstGeom prst="rect">
            <a:avLst/>
          </a:prstGeom>
        </p:spPr>
      </p:pic>
      <p:sp>
        <p:nvSpPr>
          <p:cNvPr id="5" name="Date Placeholder 4">
            <a:extLst>
              <a:ext uri="{FF2B5EF4-FFF2-40B4-BE49-F238E27FC236}">
                <a16:creationId xmlns:a16="http://schemas.microsoft.com/office/drawing/2014/main" id="{A05CADDB-518C-BFF3-C8CE-48CAF431E0CF}"/>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CD1138BA-D26A-FFD1-14E6-D942C27804CE}"/>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E9F90935-96AE-12F0-E7A6-2391786DE855}"/>
              </a:ext>
            </a:extLst>
          </p:cNvPr>
          <p:cNvSpPr>
            <a:spLocks noGrp="1"/>
          </p:cNvSpPr>
          <p:nvPr>
            <p:ph type="sldNum" sz="quarter" idx="12"/>
          </p:nvPr>
        </p:nvSpPr>
        <p:spPr/>
        <p:txBody>
          <a:bodyPr/>
          <a:lstStyle/>
          <a:p>
            <a:fld id="{C48ACD2A-AC10-4459-B25C-85582C3D5EC0}" type="slidenum">
              <a:rPr lang="en-IN" smtClean="0"/>
              <a:t>64</a:t>
            </a:fld>
            <a:endParaRPr lang="en-IN"/>
          </a:p>
        </p:txBody>
      </p:sp>
    </p:spTree>
    <p:extLst>
      <p:ext uri="{BB962C8B-B14F-4D97-AF65-F5344CB8AC3E}">
        <p14:creationId xmlns:p14="http://schemas.microsoft.com/office/powerpoint/2010/main" val="3341967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D7DA67-0EFC-6A70-DBE9-D1639F3B5637}"/>
              </a:ext>
            </a:extLst>
          </p:cNvPr>
          <p:cNvPicPr>
            <a:picLocks noChangeAspect="1"/>
          </p:cNvPicPr>
          <p:nvPr/>
        </p:nvPicPr>
        <p:blipFill>
          <a:blip r:embed="rId2"/>
          <a:stretch>
            <a:fillRect/>
          </a:stretch>
        </p:blipFill>
        <p:spPr>
          <a:xfrm>
            <a:off x="3066787" y="1058974"/>
            <a:ext cx="6058425" cy="4740051"/>
          </a:xfrm>
          <a:prstGeom prst="rect">
            <a:avLst/>
          </a:prstGeom>
        </p:spPr>
      </p:pic>
      <p:sp>
        <p:nvSpPr>
          <p:cNvPr id="5" name="Date Placeholder 4">
            <a:extLst>
              <a:ext uri="{FF2B5EF4-FFF2-40B4-BE49-F238E27FC236}">
                <a16:creationId xmlns:a16="http://schemas.microsoft.com/office/drawing/2014/main" id="{D42FD0DE-A00F-C2B7-7EF6-D208C8C1F4B1}"/>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C4BA8DC2-47C3-46C5-E640-7F1DB3A4A513}"/>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A3A86311-689A-FB24-813F-B8A2942BC0FD}"/>
              </a:ext>
            </a:extLst>
          </p:cNvPr>
          <p:cNvSpPr>
            <a:spLocks noGrp="1"/>
          </p:cNvSpPr>
          <p:nvPr>
            <p:ph type="sldNum" sz="quarter" idx="12"/>
          </p:nvPr>
        </p:nvSpPr>
        <p:spPr/>
        <p:txBody>
          <a:bodyPr/>
          <a:lstStyle/>
          <a:p>
            <a:fld id="{C48ACD2A-AC10-4459-B25C-85582C3D5EC0}" type="slidenum">
              <a:rPr lang="en-IN" smtClean="0"/>
              <a:t>65</a:t>
            </a:fld>
            <a:endParaRPr lang="en-IN"/>
          </a:p>
        </p:txBody>
      </p:sp>
    </p:spTree>
    <p:extLst>
      <p:ext uri="{BB962C8B-B14F-4D97-AF65-F5344CB8AC3E}">
        <p14:creationId xmlns:p14="http://schemas.microsoft.com/office/powerpoint/2010/main" val="8046769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DCDA3A-1D73-D493-1F67-108AE2F4EAD9}"/>
              </a:ext>
            </a:extLst>
          </p:cNvPr>
          <p:cNvPicPr>
            <a:picLocks noChangeAspect="1"/>
          </p:cNvPicPr>
          <p:nvPr/>
        </p:nvPicPr>
        <p:blipFill>
          <a:blip r:embed="rId2"/>
          <a:stretch>
            <a:fillRect/>
          </a:stretch>
        </p:blipFill>
        <p:spPr>
          <a:xfrm>
            <a:off x="2502858" y="1119940"/>
            <a:ext cx="7186283" cy="4618120"/>
          </a:xfrm>
          <a:prstGeom prst="rect">
            <a:avLst/>
          </a:prstGeom>
        </p:spPr>
      </p:pic>
      <p:sp>
        <p:nvSpPr>
          <p:cNvPr id="5" name="Date Placeholder 4">
            <a:extLst>
              <a:ext uri="{FF2B5EF4-FFF2-40B4-BE49-F238E27FC236}">
                <a16:creationId xmlns:a16="http://schemas.microsoft.com/office/drawing/2014/main" id="{4ECD1C6C-671E-0B4E-3078-0DC031BC8E70}"/>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F0817599-5E3E-72D4-BA96-025C8F4383D9}"/>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FCECBE48-226C-868A-65B6-E512A11CD456}"/>
              </a:ext>
            </a:extLst>
          </p:cNvPr>
          <p:cNvSpPr>
            <a:spLocks noGrp="1"/>
          </p:cNvSpPr>
          <p:nvPr>
            <p:ph type="sldNum" sz="quarter" idx="12"/>
          </p:nvPr>
        </p:nvSpPr>
        <p:spPr/>
        <p:txBody>
          <a:bodyPr/>
          <a:lstStyle/>
          <a:p>
            <a:fld id="{C48ACD2A-AC10-4459-B25C-85582C3D5EC0}" type="slidenum">
              <a:rPr lang="en-IN" smtClean="0"/>
              <a:t>66</a:t>
            </a:fld>
            <a:endParaRPr lang="en-IN"/>
          </a:p>
        </p:txBody>
      </p:sp>
    </p:spTree>
    <p:extLst>
      <p:ext uri="{BB962C8B-B14F-4D97-AF65-F5344CB8AC3E}">
        <p14:creationId xmlns:p14="http://schemas.microsoft.com/office/powerpoint/2010/main" val="34938830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CD1C6C-671E-0B4E-3078-0DC031BC8E70}"/>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F0817599-5E3E-72D4-BA96-025C8F4383D9}"/>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FCECBE48-226C-868A-65B6-E512A11CD456}"/>
              </a:ext>
            </a:extLst>
          </p:cNvPr>
          <p:cNvSpPr>
            <a:spLocks noGrp="1"/>
          </p:cNvSpPr>
          <p:nvPr>
            <p:ph type="sldNum" sz="quarter" idx="12"/>
          </p:nvPr>
        </p:nvSpPr>
        <p:spPr/>
        <p:txBody>
          <a:bodyPr/>
          <a:lstStyle/>
          <a:p>
            <a:fld id="{C48ACD2A-AC10-4459-B25C-85582C3D5EC0}" type="slidenum">
              <a:rPr lang="en-IN" smtClean="0"/>
              <a:t>67</a:t>
            </a:fld>
            <a:endParaRPr lang="en-IN"/>
          </a:p>
        </p:txBody>
      </p:sp>
      <p:pic>
        <p:nvPicPr>
          <p:cNvPr id="4" name="Picture 3">
            <a:extLst>
              <a:ext uri="{FF2B5EF4-FFF2-40B4-BE49-F238E27FC236}">
                <a16:creationId xmlns:a16="http://schemas.microsoft.com/office/drawing/2014/main" id="{4AE2321A-0DBB-1128-FF91-634478D8520E}"/>
              </a:ext>
            </a:extLst>
          </p:cNvPr>
          <p:cNvPicPr>
            <a:picLocks noChangeAspect="1"/>
          </p:cNvPicPr>
          <p:nvPr/>
        </p:nvPicPr>
        <p:blipFill>
          <a:blip r:embed="rId2"/>
          <a:stretch>
            <a:fillRect/>
          </a:stretch>
        </p:blipFill>
        <p:spPr>
          <a:xfrm>
            <a:off x="2868650" y="1119940"/>
            <a:ext cx="6454699" cy="4618120"/>
          </a:xfrm>
          <a:prstGeom prst="rect">
            <a:avLst/>
          </a:prstGeom>
        </p:spPr>
      </p:pic>
    </p:spTree>
    <p:extLst>
      <p:ext uri="{BB962C8B-B14F-4D97-AF65-F5344CB8AC3E}">
        <p14:creationId xmlns:p14="http://schemas.microsoft.com/office/powerpoint/2010/main" val="23315776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B113E-9F73-FED9-00E6-369AA8F1611C}"/>
              </a:ext>
            </a:extLst>
          </p:cNvPr>
          <p:cNvPicPr>
            <a:picLocks noChangeAspect="1"/>
          </p:cNvPicPr>
          <p:nvPr/>
        </p:nvPicPr>
        <p:blipFill>
          <a:blip r:embed="rId2"/>
          <a:stretch>
            <a:fillRect/>
          </a:stretch>
        </p:blipFill>
        <p:spPr>
          <a:xfrm>
            <a:off x="2590496" y="990388"/>
            <a:ext cx="7011008" cy="4877223"/>
          </a:xfrm>
          <a:prstGeom prst="rect">
            <a:avLst/>
          </a:prstGeom>
        </p:spPr>
      </p:pic>
      <p:sp>
        <p:nvSpPr>
          <p:cNvPr id="5" name="Date Placeholder 4">
            <a:extLst>
              <a:ext uri="{FF2B5EF4-FFF2-40B4-BE49-F238E27FC236}">
                <a16:creationId xmlns:a16="http://schemas.microsoft.com/office/drawing/2014/main" id="{49CE210E-E542-0441-A719-94DFE5FBE35F}"/>
              </a:ext>
            </a:extLst>
          </p:cNvPr>
          <p:cNvSpPr>
            <a:spLocks noGrp="1"/>
          </p:cNvSpPr>
          <p:nvPr>
            <p:ph type="dt" sz="half" idx="10"/>
          </p:nvPr>
        </p:nvSpPr>
        <p:spPr/>
        <p:txBody>
          <a:bodyPr/>
          <a:lstStyle/>
          <a:p>
            <a:r>
              <a:rPr lang="en-IN"/>
              <a:t>S.VANI</a:t>
            </a:r>
          </a:p>
        </p:txBody>
      </p:sp>
      <p:sp>
        <p:nvSpPr>
          <p:cNvPr id="6" name="Footer Placeholder 5">
            <a:extLst>
              <a:ext uri="{FF2B5EF4-FFF2-40B4-BE49-F238E27FC236}">
                <a16:creationId xmlns:a16="http://schemas.microsoft.com/office/drawing/2014/main" id="{CBCDFC92-A196-5521-B934-46B8C6AEC7D5}"/>
              </a:ext>
            </a:extLst>
          </p:cNvPr>
          <p:cNvSpPr>
            <a:spLocks noGrp="1"/>
          </p:cNvSpPr>
          <p:nvPr>
            <p:ph type="ftr" sz="quarter" idx="11"/>
          </p:nvPr>
        </p:nvSpPr>
        <p:spPr/>
        <p:txBody>
          <a:bodyPr/>
          <a:lstStyle/>
          <a:p>
            <a:r>
              <a:rPr lang="en-IN"/>
              <a:t>BASIC ELECTRONICS</a:t>
            </a:r>
          </a:p>
        </p:txBody>
      </p:sp>
      <p:sp>
        <p:nvSpPr>
          <p:cNvPr id="7" name="Slide Number Placeholder 6">
            <a:extLst>
              <a:ext uri="{FF2B5EF4-FFF2-40B4-BE49-F238E27FC236}">
                <a16:creationId xmlns:a16="http://schemas.microsoft.com/office/drawing/2014/main" id="{5406B432-63C0-4600-D983-F6434A8B9FF0}"/>
              </a:ext>
            </a:extLst>
          </p:cNvPr>
          <p:cNvSpPr>
            <a:spLocks noGrp="1"/>
          </p:cNvSpPr>
          <p:nvPr>
            <p:ph type="sldNum" sz="quarter" idx="12"/>
          </p:nvPr>
        </p:nvSpPr>
        <p:spPr/>
        <p:txBody>
          <a:bodyPr/>
          <a:lstStyle/>
          <a:p>
            <a:fld id="{C48ACD2A-AC10-4459-B25C-85582C3D5EC0}" type="slidenum">
              <a:rPr lang="en-IN" smtClean="0"/>
              <a:t>68</a:t>
            </a:fld>
            <a:endParaRPr lang="en-IN"/>
          </a:p>
        </p:txBody>
      </p:sp>
    </p:spTree>
    <p:extLst>
      <p:ext uri="{BB962C8B-B14F-4D97-AF65-F5344CB8AC3E}">
        <p14:creationId xmlns:p14="http://schemas.microsoft.com/office/powerpoint/2010/main" val="40479064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69</a:t>
            </a:fld>
            <a:endParaRPr lang="en-IN"/>
          </a:p>
        </p:txBody>
      </p:sp>
      <p:pic>
        <p:nvPicPr>
          <p:cNvPr id="6" name="Picture 5">
            <a:extLst>
              <a:ext uri="{FF2B5EF4-FFF2-40B4-BE49-F238E27FC236}">
                <a16:creationId xmlns:a16="http://schemas.microsoft.com/office/drawing/2014/main" id="{E52C2443-CBE7-2946-4093-D33F77A9E3D8}"/>
              </a:ext>
            </a:extLst>
          </p:cNvPr>
          <p:cNvPicPr>
            <a:picLocks noChangeAspect="1"/>
          </p:cNvPicPr>
          <p:nvPr/>
        </p:nvPicPr>
        <p:blipFill>
          <a:blip r:embed="rId2"/>
          <a:stretch>
            <a:fillRect/>
          </a:stretch>
        </p:blipFill>
        <p:spPr>
          <a:xfrm>
            <a:off x="2609548" y="1078026"/>
            <a:ext cx="6972904" cy="4701947"/>
          </a:xfrm>
          <a:prstGeom prst="rect">
            <a:avLst/>
          </a:prstGeom>
        </p:spPr>
      </p:pic>
    </p:spTree>
    <p:extLst>
      <p:ext uri="{BB962C8B-B14F-4D97-AF65-F5344CB8AC3E}">
        <p14:creationId xmlns:p14="http://schemas.microsoft.com/office/powerpoint/2010/main" val="2447923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54FE65-6287-24F6-EA5A-306AE84CE202}"/>
              </a:ext>
            </a:extLst>
          </p:cNvPr>
          <p:cNvSpPr txBox="1"/>
          <p:nvPr/>
        </p:nvSpPr>
        <p:spPr>
          <a:xfrm>
            <a:off x="196646" y="412218"/>
            <a:ext cx="10137058" cy="5355312"/>
          </a:xfrm>
          <a:prstGeom prst="rect">
            <a:avLst/>
          </a:prstGeom>
          <a:noFill/>
        </p:spPr>
        <p:txBody>
          <a:bodyPr wrap="square">
            <a:spAutoFit/>
          </a:bodyPr>
          <a:lstStyle/>
          <a:p>
            <a:pPr algn="just"/>
            <a:r>
              <a:rPr lang="en-US" dirty="0"/>
              <a:t>Oxygen</a:t>
            </a:r>
          </a:p>
          <a:p>
            <a:pPr algn="just"/>
            <a:r>
              <a:rPr lang="en-US" dirty="0"/>
              <a:t>There exist three stable isotopes of oxygen – 18O, 17O and 16O. However, oxygen-16 is the most abundant isotope.</a:t>
            </a:r>
          </a:p>
          <a:p>
            <a:pPr algn="just"/>
            <a:endParaRPr lang="en-US" dirty="0"/>
          </a:p>
          <a:p>
            <a:pPr algn="just"/>
            <a:r>
              <a:rPr lang="en-US" dirty="0"/>
              <a:t>Structure of Oxygen Atom: Since the atomic number of this isotope is 8 and the mass number is 16, it consists of 8 protons and 8 neutrons. 6 out of the 8 electrons in an oxygen atom lie in the valence shell.</a:t>
            </a:r>
          </a:p>
          <a:p>
            <a:pPr algn="just"/>
            <a:endParaRPr lang="en-US" dirty="0"/>
          </a:p>
          <a:p>
            <a:pPr algn="just"/>
            <a:r>
              <a:rPr lang="en-US" b="1" dirty="0"/>
              <a:t>Bohr’s Atomic Theory</a:t>
            </a:r>
          </a:p>
          <a:p>
            <a:pPr algn="just"/>
            <a:r>
              <a:rPr lang="en-US" dirty="0"/>
              <a:t>Neils Bohr put forth his model of the atom in the year 1915. This is the most widely used atomic model to describe the atomic structure of an element which is based on Planck’s theory of quantization.</a:t>
            </a:r>
          </a:p>
          <a:p>
            <a:pPr algn="just"/>
            <a:endParaRPr lang="en-US" dirty="0"/>
          </a:p>
          <a:p>
            <a:pPr algn="just"/>
            <a:r>
              <a:rPr lang="en-US" b="1" dirty="0"/>
              <a:t>Postulates:</a:t>
            </a:r>
          </a:p>
          <a:p>
            <a:pPr marL="285750" indent="-285750" algn="just">
              <a:buFont typeface="Arial" panose="020B0604020202020204" pitchFamily="34" charset="0"/>
              <a:buChar char="•"/>
            </a:pPr>
            <a:r>
              <a:rPr lang="en-US" dirty="0"/>
              <a:t>The electrons inside atoms are placed in discrete orbits called “stationery orbits”.</a:t>
            </a:r>
          </a:p>
          <a:p>
            <a:pPr marL="285750" indent="-285750" algn="just">
              <a:buFont typeface="Arial" panose="020B0604020202020204" pitchFamily="34" charset="0"/>
              <a:buChar char="•"/>
            </a:pPr>
            <a:r>
              <a:rPr lang="en-US" dirty="0"/>
              <a:t>The energy levels of these shells can be represented via quantum numbers.</a:t>
            </a:r>
          </a:p>
          <a:p>
            <a:pPr marL="285750" indent="-285750" algn="just">
              <a:buFont typeface="Arial" panose="020B0604020202020204" pitchFamily="34" charset="0"/>
              <a:buChar char="•"/>
            </a:pPr>
            <a:r>
              <a:rPr lang="en-US" dirty="0"/>
              <a:t>Electrons can jump to higher levels by absorbing energy and move to lower energy levels by losing or emitting their energy.</a:t>
            </a:r>
          </a:p>
          <a:p>
            <a:pPr marL="285750" indent="-285750" algn="just">
              <a:buFont typeface="Arial" panose="020B0604020202020204" pitchFamily="34" charset="0"/>
              <a:buChar char="•"/>
            </a:pPr>
            <a:r>
              <a:rPr lang="en-US" dirty="0"/>
              <a:t>As long as an electron stays in its own stationery, there will be no absorption or emission of energy.</a:t>
            </a:r>
          </a:p>
          <a:p>
            <a:pPr marL="285750" indent="-285750" algn="just">
              <a:buFont typeface="Arial" panose="020B0604020202020204" pitchFamily="34" charset="0"/>
              <a:buChar char="•"/>
            </a:pPr>
            <a:r>
              <a:rPr lang="en-US" dirty="0"/>
              <a:t>Electrons revolve around the nucleus in these stationary orbits only.</a:t>
            </a:r>
          </a:p>
          <a:p>
            <a:pPr marL="285750" indent="-285750" algn="just">
              <a:buFont typeface="Arial" panose="020B0604020202020204" pitchFamily="34" charset="0"/>
              <a:buChar char="•"/>
            </a:pPr>
            <a:r>
              <a:rPr lang="en-US" dirty="0"/>
              <a:t>The energy of the stationary orbits is </a:t>
            </a:r>
            <a:r>
              <a:rPr lang="en-US" dirty="0" err="1"/>
              <a:t>quantised</a:t>
            </a:r>
            <a:r>
              <a:rPr lang="en-US" dirty="0"/>
              <a:t>.</a:t>
            </a:r>
            <a:endParaRPr lang="en-IN" dirty="0"/>
          </a:p>
        </p:txBody>
      </p:sp>
      <p:sp>
        <p:nvSpPr>
          <p:cNvPr id="2" name="Date Placeholder 1">
            <a:extLst>
              <a:ext uri="{FF2B5EF4-FFF2-40B4-BE49-F238E27FC236}">
                <a16:creationId xmlns:a16="http://schemas.microsoft.com/office/drawing/2014/main" id="{60A2FFDA-CFB0-0944-5B43-2DD5AD692DE7}"/>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780921A5-EC89-AACC-C152-F4C2A2A0B00C}"/>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4EADB13E-4C2B-ECAF-DF03-78A08A819DA2}"/>
              </a:ext>
            </a:extLst>
          </p:cNvPr>
          <p:cNvSpPr>
            <a:spLocks noGrp="1"/>
          </p:cNvSpPr>
          <p:nvPr>
            <p:ph type="sldNum" sz="quarter" idx="12"/>
          </p:nvPr>
        </p:nvSpPr>
        <p:spPr/>
        <p:txBody>
          <a:bodyPr/>
          <a:lstStyle/>
          <a:p>
            <a:fld id="{C48ACD2A-AC10-4459-B25C-85582C3D5EC0}" type="slidenum">
              <a:rPr lang="en-IN" smtClean="0"/>
              <a:t>7</a:t>
            </a:fld>
            <a:endParaRPr lang="en-IN"/>
          </a:p>
        </p:txBody>
      </p:sp>
    </p:spTree>
    <p:extLst>
      <p:ext uri="{BB962C8B-B14F-4D97-AF65-F5344CB8AC3E}">
        <p14:creationId xmlns:p14="http://schemas.microsoft.com/office/powerpoint/2010/main" val="2830454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70</a:t>
            </a:fld>
            <a:endParaRPr lang="en-IN"/>
          </a:p>
        </p:txBody>
      </p:sp>
      <p:pic>
        <p:nvPicPr>
          <p:cNvPr id="7" name="Picture 6">
            <a:extLst>
              <a:ext uri="{FF2B5EF4-FFF2-40B4-BE49-F238E27FC236}">
                <a16:creationId xmlns:a16="http://schemas.microsoft.com/office/drawing/2014/main" id="{C503ECF7-F89E-C202-2BC4-5A30A7184E46}"/>
              </a:ext>
            </a:extLst>
          </p:cNvPr>
          <p:cNvPicPr>
            <a:picLocks noChangeAspect="1"/>
          </p:cNvPicPr>
          <p:nvPr/>
        </p:nvPicPr>
        <p:blipFill>
          <a:blip r:embed="rId2"/>
          <a:stretch>
            <a:fillRect/>
          </a:stretch>
        </p:blipFill>
        <p:spPr>
          <a:xfrm>
            <a:off x="2582875" y="1024681"/>
            <a:ext cx="7026249" cy="4808637"/>
          </a:xfrm>
          <a:prstGeom prst="rect">
            <a:avLst/>
          </a:prstGeom>
        </p:spPr>
      </p:pic>
    </p:spTree>
    <p:extLst>
      <p:ext uri="{BB962C8B-B14F-4D97-AF65-F5344CB8AC3E}">
        <p14:creationId xmlns:p14="http://schemas.microsoft.com/office/powerpoint/2010/main" val="21432335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71</a:t>
            </a:fld>
            <a:endParaRPr lang="en-IN"/>
          </a:p>
        </p:txBody>
      </p:sp>
      <p:pic>
        <p:nvPicPr>
          <p:cNvPr id="6" name="Picture 5">
            <a:extLst>
              <a:ext uri="{FF2B5EF4-FFF2-40B4-BE49-F238E27FC236}">
                <a16:creationId xmlns:a16="http://schemas.microsoft.com/office/drawing/2014/main" id="{B24074B1-5032-6D92-C742-ABA31844E81B}"/>
              </a:ext>
            </a:extLst>
          </p:cNvPr>
          <p:cNvPicPr>
            <a:picLocks noChangeAspect="1"/>
          </p:cNvPicPr>
          <p:nvPr/>
        </p:nvPicPr>
        <p:blipFill>
          <a:blip r:embed="rId2"/>
          <a:stretch>
            <a:fillRect/>
          </a:stretch>
        </p:blipFill>
        <p:spPr>
          <a:xfrm>
            <a:off x="2453324" y="1093267"/>
            <a:ext cx="7285351" cy="4671465"/>
          </a:xfrm>
          <a:prstGeom prst="rect">
            <a:avLst/>
          </a:prstGeom>
        </p:spPr>
      </p:pic>
    </p:spTree>
    <p:extLst>
      <p:ext uri="{BB962C8B-B14F-4D97-AF65-F5344CB8AC3E}">
        <p14:creationId xmlns:p14="http://schemas.microsoft.com/office/powerpoint/2010/main" val="15675666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72</a:t>
            </a:fld>
            <a:endParaRPr lang="en-IN"/>
          </a:p>
        </p:txBody>
      </p:sp>
      <p:pic>
        <p:nvPicPr>
          <p:cNvPr id="7" name="Picture 6">
            <a:extLst>
              <a:ext uri="{FF2B5EF4-FFF2-40B4-BE49-F238E27FC236}">
                <a16:creationId xmlns:a16="http://schemas.microsoft.com/office/drawing/2014/main" id="{94BABE6B-154C-A8C0-0775-C365823F5343}"/>
              </a:ext>
            </a:extLst>
          </p:cNvPr>
          <p:cNvPicPr>
            <a:picLocks noChangeAspect="1"/>
          </p:cNvPicPr>
          <p:nvPr/>
        </p:nvPicPr>
        <p:blipFill>
          <a:blip r:embed="rId2"/>
          <a:stretch>
            <a:fillRect/>
          </a:stretch>
        </p:blipFill>
        <p:spPr>
          <a:xfrm>
            <a:off x="3078218" y="1188526"/>
            <a:ext cx="6035563" cy="4480948"/>
          </a:xfrm>
          <a:prstGeom prst="rect">
            <a:avLst/>
          </a:prstGeom>
        </p:spPr>
      </p:pic>
    </p:spTree>
    <p:extLst>
      <p:ext uri="{BB962C8B-B14F-4D97-AF65-F5344CB8AC3E}">
        <p14:creationId xmlns:p14="http://schemas.microsoft.com/office/powerpoint/2010/main" val="3096358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73</a:t>
            </a:fld>
            <a:endParaRPr lang="en-IN"/>
          </a:p>
        </p:txBody>
      </p:sp>
      <p:pic>
        <p:nvPicPr>
          <p:cNvPr id="6" name="Picture 5">
            <a:extLst>
              <a:ext uri="{FF2B5EF4-FFF2-40B4-BE49-F238E27FC236}">
                <a16:creationId xmlns:a16="http://schemas.microsoft.com/office/drawing/2014/main" id="{94CE2025-64F3-3371-2A81-09F75E4E0E84}"/>
              </a:ext>
            </a:extLst>
          </p:cNvPr>
          <p:cNvPicPr>
            <a:picLocks noChangeAspect="1"/>
          </p:cNvPicPr>
          <p:nvPr/>
        </p:nvPicPr>
        <p:blipFill>
          <a:blip r:embed="rId2"/>
          <a:stretch>
            <a:fillRect/>
          </a:stretch>
        </p:blipFill>
        <p:spPr>
          <a:xfrm>
            <a:off x="2796254" y="1085647"/>
            <a:ext cx="6599492" cy="4686706"/>
          </a:xfrm>
          <a:prstGeom prst="rect">
            <a:avLst/>
          </a:prstGeom>
        </p:spPr>
      </p:pic>
    </p:spTree>
    <p:extLst>
      <p:ext uri="{BB962C8B-B14F-4D97-AF65-F5344CB8AC3E}">
        <p14:creationId xmlns:p14="http://schemas.microsoft.com/office/powerpoint/2010/main" val="3742021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74</a:t>
            </a:fld>
            <a:endParaRPr lang="en-IN"/>
          </a:p>
        </p:txBody>
      </p:sp>
      <p:pic>
        <p:nvPicPr>
          <p:cNvPr id="7" name="Picture 6">
            <a:extLst>
              <a:ext uri="{FF2B5EF4-FFF2-40B4-BE49-F238E27FC236}">
                <a16:creationId xmlns:a16="http://schemas.microsoft.com/office/drawing/2014/main" id="{84A5A742-149E-9E6A-9715-E066463ADCAD}"/>
              </a:ext>
            </a:extLst>
          </p:cNvPr>
          <p:cNvPicPr>
            <a:picLocks noChangeAspect="1"/>
          </p:cNvPicPr>
          <p:nvPr/>
        </p:nvPicPr>
        <p:blipFill>
          <a:blip r:embed="rId2"/>
          <a:stretch>
            <a:fillRect/>
          </a:stretch>
        </p:blipFill>
        <p:spPr>
          <a:xfrm>
            <a:off x="3379234" y="1039923"/>
            <a:ext cx="5433531" cy="4778154"/>
          </a:xfrm>
          <a:prstGeom prst="rect">
            <a:avLst/>
          </a:prstGeom>
        </p:spPr>
      </p:pic>
    </p:spTree>
    <p:extLst>
      <p:ext uri="{BB962C8B-B14F-4D97-AF65-F5344CB8AC3E}">
        <p14:creationId xmlns:p14="http://schemas.microsoft.com/office/powerpoint/2010/main" val="29868044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75</a:t>
            </a:fld>
            <a:endParaRPr lang="en-IN"/>
          </a:p>
        </p:txBody>
      </p:sp>
      <p:pic>
        <p:nvPicPr>
          <p:cNvPr id="6" name="Picture 5">
            <a:extLst>
              <a:ext uri="{FF2B5EF4-FFF2-40B4-BE49-F238E27FC236}">
                <a16:creationId xmlns:a16="http://schemas.microsoft.com/office/drawing/2014/main" id="{EA22F1E9-D84F-B983-FC27-B568BB373C82}"/>
              </a:ext>
            </a:extLst>
          </p:cNvPr>
          <p:cNvPicPr>
            <a:picLocks noChangeAspect="1"/>
          </p:cNvPicPr>
          <p:nvPr/>
        </p:nvPicPr>
        <p:blipFill>
          <a:blip r:embed="rId2"/>
          <a:stretch>
            <a:fillRect/>
          </a:stretch>
        </p:blipFill>
        <p:spPr>
          <a:xfrm>
            <a:off x="2579065" y="1062785"/>
            <a:ext cx="7033870" cy="4732430"/>
          </a:xfrm>
          <a:prstGeom prst="rect">
            <a:avLst/>
          </a:prstGeom>
        </p:spPr>
      </p:pic>
    </p:spTree>
    <p:extLst>
      <p:ext uri="{BB962C8B-B14F-4D97-AF65-F5344CB8AC3E}">
        <p14:creationId xmlns:p14="http://schemas.microsoft.com/office/powerpoint/2010/main" val="28180657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76</a:t>
            </a:fld>
            <a:endParaRPr lang="en-IN"/>
          </a:p>
        </p:txBody>
      </p:sp>
      <p:pic>
        <p:nvPicPr>
          <p:cNvPr id="7" name="Picture 6">
            <a:extLst>
              <a:ext uri="{FF2B5EF4-FFF2-40B4-BE49-F238E27FC236}">
                <a16:creationId xmlns:a16="http://schemas.microsoft.com/office/drawing/2014/main" id="{588DA787-5C2C-4589-46A5-7B48FDDDF90E}"/>
              </a:ext>
            </a:extLst>
          </p:cNvPr>
          <p:cNvPicPr>
            <a:picLocks noChangeAspect="1"/>
          </p:cNvPicPr>
          <p:nvPr/>
        </p:nvPicPr>
        <p:blipFill>
          <a:blip r:embed="rId2"/>
          <a:stretch>
            <a:fillRect/>
          </a:stretch>
        </p:blipFill>
        <p:spPr>
          <a:xfrm>
            <a:off x="4107007" y="2205884"/>
            <a:ext cx="3977985" cy="2446232"/>
          </a:xfrm>
          <a:prstGeom prst="rect">
            <a:avLst/>
          </a:prstGeom>
        </p:spPr>
      </p:pic>
    </p:spTree>
    <p:extLst>
      <p:ext uri="{BB962C8B-B14F-4D97-AF65-F5344CB8AC3E}">
        <p14:creationId xmlns:p14="http://schemas.microsoft.com/office/powerpoint/2010/main" val="2455037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77</a:t>
            </a:fld>
            <a:endParaRPr lang="en-IN"/>
          </a:p>
        </p:txBody>
      </p:sp>
      <p:pic>
        <p:nvPicPr>
          <p:cNvPr id="6" name="Picture 5">
            <a:extLst>
              <a:ext uri="{FF2B5EF4-FFF2-40B4-BE49-F238E27FC236}">
                <a16:creationId xmlns:a16="http://schemas.microsoft.com/office/drawing/2014/main" id="{9125E9B6-2835-6F9D-ABBE-FD193F3FC891}"/>
              </a:ext>
            </a:extLst>
          </p:cNvPr>
          <p:cNvPicPr>
            <a:picLocks noChangeAspect="1"/>
          </p:cNvPicPr>
          <p:nvPr/>
        </p:nvPicPr>
        <p:blipFill>
          <a:blip r:embed="rId2"/>
          <a:stretch>
            <a:fillRect/>
          </a:stretch>
        </p:blipFill>
        <p:spPr>
          <a:xfrm>
            <a:off x="3325890" y="1645765"/>
            <a:ext cx="5540220" cy="3566469"/>
          </a:xfrm>
          <a:prstGeom prst="rect">
            <a:avLst/>
          </a:prstGeom>
        </p:spPr>
      </p:pic>
    </p:spTree>
    <p:extLst>
      <p:ext uri="{BB962C8B-B14F-4D97-AF65-F5344CB8AC3E}">
        <p14:creationId xmlns:p14="http://schemas.microsoft.com/office/powerpoint/2010/main" val="9998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78</a:t>
            </a:fld>
            <a:endParaRPr lang="en-IN"/>
          </a:p>
        </p:txBody>
      </p:sp>
      <p:pic>
        <p:nvPicPr>
          <p:cNvPr id="7" name="Picture 6">
            <a:extLst>
              <a:ext uri="{FF2B5EF4-FFF2-40B4-BE49-F238E27FC236}">
                <a16:creationId xmlns:a16="http://schemas.microsoft.com/office/drawing/2014/main" id="{79BE1222-89F3-E5B6-5F66-DFF99974207C}"/>
              </a:ext>
            </a:extLst>
          </p:cNvPr>
          <p:cNvPicPr>
            <a:picLocks noChangeAspect="1"/>
          </p:cNvPicPr>
          <p:nvPr/>
        </p:nvPicPr>
        <p:blipFill>
          <a:blip r:embed="rId2"/>
          <a:stretch>
            <a:fillRect/>
          </a:stretch>
        </p:blipFill>
        <p:spPr>
          <a:xfrm>
            <a:off x="3230631" y="1325697"/>
            <a:ext cx="5730737" cy="4206605"/>
          </a:xfrm>
          <a:prstGeom prst="rect">
            <a:avLst/>
          </a:prstGeom>
        </p:spPr>
      </p:pic>
    </p:spTree>
    <p:extLst>
      <p:ext uri="{BB962C8B-B14F-4D97-AF65-F5344CB8AC3E}">
        <p14:creationId xmlns:p14="http://schemas.microsoft.com/office/powerpoint/2010/main" val="31929396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79</a:t>
            </a:fld>
            <a:endParaRPr lang="en-IN"/>
          </a:p>
        </p:txBody>
      </p:sp>
      <p:pic>
        <p:nvPicPr>
          <p:cNvPr id="6" name="Picture 5">
            <a:extLst>
              <a:ext uri="{FF2B5EF4-FFF2-40B4-BE49-F238E27FC236}">
                <a16:creationId xmlns:a16="http://schemas.microsoft.com/office/drawing/2014/main" id="{CBE2731A-C4A3-75E4-86B4-64068FED859F}"/>
              </a:ext>
            </a:extLst>
          </p:cNvPr>
          <p:cNvPicPr>
            <a:picLocks noChangeAspect="1"/>
          </p:cNvPicPr>
          <p:nvPr/>
        </p:nvPicPr>
        <p:blipFill>
          <a:blip r:embed="rId2"/>
          <a:stretch>
            <a:fillRect/>
          </a:stretch>
        </p:blipFill>
        <p:spPr>
          <a:xfrm>
            <a:off x="3120132" y="1420956"/>
            <a:ext cx="5951736" cy="4016088"/>
          </a:xfrm>
          <a:prstGeom prst="rect">
            <a:avLst/>
          </a:prstGeom>
        </p:spPr>
      </p:pic>
    </p:spTree>
    <p:extLst>
      <p:ext uri="{BB962C8B-B14F-4D97-AF65-F5344CB8AC3E}">
        <p14:creationId xmlns:p14="http://schemas.microsoft.com/office/powerpoint/2010/main" val="707643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5DBFB1-BB0C-3ABD-067E-300E6C06E807}"/>
              </a:ext>
            </a:extLst>
          </p:cNvPr>
          <p:cNvSpPr txBox="1"/>
          <p:nvPr/>
        </p:nvSpPr>
        <p:spPr>
          <a:xfrm>
            <a:off x="363794" y="507489"/>
            <a:ext cx="11090786" cy="4247317"/>
          </a:xfrm>
          <a:prstGeom prst="rect">
            <a:avLst/>
          </a:prstGeom>
          <a:noFill/>
        </p:spPr>
        <p:txBody>
          <a:bodyPr wrap="square">
            <a:spAutoFit/>
          </a:bodyPr>
          <a:lstStyle/>
          <a:p>
            <a:pPr algn="just"/>
            <a:r>
              <a:rPr lang="en-US" b="1" dirty="0"/>
              <a:t>Limitations of Bohr’s Atomic Theory</a:t>
            </a:r>
            <a:r>
              <a:rPr lang="en-US" dirty="0"/>
              <a:t>:</a:t>
            </a:r>
          </a:p>
          <a:p>
            <a:pPr marL="285750" indent="-285750" algn="just">
              <a:buFont typeface="Arial" panose="020B0604020202020204" pitchFamily="34" charset="0"/>
              <a:buChar char="•"/>
            </a:pPr>
            <a:r>
              <a:rPr lang="en-US" dirty="0"/>
              <a:t>Bohr’s atomic structure works only for single electron species such as H, He+, Li2+, Be3+, ….</a:t>
            </a:r>
          </a:p>
          <a:p>
            <a:pPr marL="285750" indent="-285750" algn="just">
              <a:buFont typeface="Arial" panose="020B0604020202020204" pitchFamily="34" charset="0"/>
              <a:buChar char="•"/>
            </a:pPr>
            <a:r>
              <a:rPr lang="en-US" dirty="0"/>
              <a:t>When the emission spectrum of hydrogen was observed under a more accurate spectrometer, each line spectrum was seen to be a combination of a number of smaller discrete lines.</a:t>
            </a:r>
          </a:p>
          <a:p>
            <a:pPr marL="285750" indent="-285750" algn="just">
              <a:buFont typeface="Arial" panose="020B0604020202020204" pitchFamily="34" charset="0"/>
              <a:buChar char="•"/>
            </a:pPr>
            <a:r>
              <a:rPr lang="en-US" dirty="0"/>
              <a:t>Both Stark and Zeeman’s effects couldn’t be explained using Bohr’s theory.</a:t>
            </a:r>
          </a:p>
          <a:p>
            <a:pPr marL="285750" indent="-285750" algn="just">
              <a:buFont typeface="Arial" panose="020B0604020202020204" pitchFamily="34" charset="0"/>
              <a:buChar char="•"/>
            </a:pPr>
            <a:endParaRPr lang="en-US" dirty="0"/>
          </a:p>
          <a:p>
            <a:pPr algn="just"/>
            <a:r>
              <a:rPr lang="en-US" b="1" dirty="0"/>
              <a:t>Heisenberg’s uncertainty principle:</a:t>
            </a:r>
            <a:r>
              <a:rPr lang="en-US" dirty="0"/>
              <a:t> Heisenberg stated that no two conjugate physical quantities could be measured simultaneously with 100% accuracy. There will always be some error or uncertainty in the measurement.</a:t>
            </a:r>
          </a:p>
          <a:p>
            <a:pPr algn="just"/>
            <a:endParaRPr lang="en-US" dirty="0"/>
          </a:p>
          <a:p>
            <a:pPr algn="just"/>
            <a:r>
              <a:rPr lang="en-US" dirty="0"/>
              <a:t>Drawback: Position and momentum are two such conjugate quantities that were measured accurately by Bohr (theoretically).</a:t>
            </a:r>
          </a:p>
          <a:p>
            <a:pPr algn="just"/>
            <a:endParaRPr lang="en-US" dirty="0"/>
          </a:p>
          <a:p>
            <a:pPr algn="just"/>
            <a:r>
              <a:rPr lang="en-US" b="1" dirty="0"/>
              <a:t>Stark effect</a:t>
            </a:r>
            <a:r>
              <a:rPr lang="en-US" dirty="0"/>
              <a:t>: Phenomenon of deflection of electrons in the presence of an electric field.</a:t>
            </a:r>
          </a:p>
          <a:p>
            <a:pPr algn="just"/>
            <a:endParaRPr lang="en-US" dirty="0"/>
          </a:p>
          <a:p>
            <a:pPr algn="just"/>
            <a:r>
              <a:rPr lang="en-US" b="1" dirty="0"/>
              <a:t>Zeeman effect</a:t>
            </a:r>
            <a:r>
              <a:rPr lang="en-US" dirty="0"/>
              <a:t>: Phenomenon of deflection of electrons in the presence of a magnetic field.</a:t>
            </a:r>
            <a:endParaRPr lang="en-IN" dirty="0"/>
          </a:p>
        </p:txBody>
      </p:sp>
      <p:sp>
        <p:nvSpPr>
          <p:cNvPr id="2" name="Date Placeholder 1">
            <a:extLst>
              <a:ext uri="{FF2B5EF4-FFF2-40B4-BE49-F238E27FC236}">
                <a16:creationId xmlns:a16="http://schemas.microsoft.com/office/drawing/2014/main" id="{501BD44B-27A1-2622-3B51-3E7444B40C39}"/>
              </a:ext>
            </a:extLst>
          </p:cNvPr>
          <p:cNvSpPr>
            <a:spLocks noGrp="1"/>
          </p:cNvSpPr>
          <p:nvPr>
            <p:ph type="dt" sz="half" idx="10"/>
          </p:nvPr>
        </p:nvSpPr>
        <p:spPr/>
        <p:txBody>
          <a:bodyPr/>
          <a:lstStyle/>
          <a:p>
            <a:r>
              <a:rPr lang="en-IN"/>
              <a:t>S.VANI</a:t>
            </a:r>
          </a:p>
        </p:txBody>
      </p:sp>
      <p:sp>
        <p:nvSpPr>
          <p:cNvPr id="4" name="Footer Placeholder 3">
            <a:extLst>
              <a:ext uri="{FF2B5EF4-FFF2-40B4-BE49-F238E27FC236}">
                <a16:creationId xmlns:a16="http://schemas.microsoft.com/office/drawing/2014/main" id="{D37DCEAA-F402-72B3-A5AC-BD754A05FDA1}"/>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BE13E76E-98E9-4509-7497-A3CE4B4203FA}"/>
              </a:ext>
            </a:extLst>
          </p:cNvPr>
          <p:cNvSpPr>
            <a:spLocks noGrp="1"/>
          </p:cNvSpPr>
          <p:nvPr>
            <p:ph type="sldNum" sz="quarter" idx="12"/>
          </p:nvPr>
        </p:nvSpPr>
        <p:spPr/>
        <p:txBody>
          <a:bodyPr/>
          <a:lstStyle/>
          <a:p>
            <a:fld id="{C48ACD2A-AC10-4459-B25C-85582C3D5EC0}" type="slidenum">
              <a:rPr lang="en-IN" smtClean="0"/>
              <a:t>8</a:t>
            </a:fld>
            <a:endParaRPr lang="en-IN"/>
          </a:p>
        </p:txBody>
      </p:sp>
    </p:spTree>
    <p:extLst>
      <p:ext uri="{BB962C8B-B14F-4D97-AF65-F5344CB8AC3E}">
        <p14:creationId xmlns:p14="http://schemas.microsoft.com/office/powerpoint/2010/main" val="3997797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80</a:t>
            </a:fld>
            <a:endParaRPr lang="en-IN"/>
          </a:p>
        </p:txBody>
      </p:sp>
      <p:pic>
        <p:nvPicPr>
          <p:cNvPr id="7" name="Picture 6">
            <a:extLst>
              <a:ext uri="{FF2B5EF4-FFF2-40B4-BE49-F238E27FC236}">
                <a16:creationId xmlns:a16="http://schemas.microsoft.com/office/drawing/2014/main" id="{80EA2CAB-31AF-D230-3F39-03F67E5A1B56}"/>
              </a:ext>
            </a:extLst>
          </p:cNvPr>
          <p:cNvPicPr>
            <a:picLocks noChangeAspect="1"/>
          </p:cNvPicPr>
          <p:nvPr/>
        </p:nvPicPr>
        <p:blipFill>
          <a:blip r:embed="rId2"/>
          <a:stretch>
            <a:fillRect/>
          </a:stretch>
        </p:blipFill>
        <p:spPr>
          <a:xfrm>
            <a:off x="3383045" y="1866764"/>
            <a:ext cx="5425910" cy="3124471"/>
          </a:xfrm>
          <a:prstGeom prst="rect">
            <a:avLst/>
          </a:prstGeom>
        </p:spPr>
      </p:pic>
    </p:spTree>
    <p:extLst>
      <p:ext uri="{BB962C8B-B14F-4D97-AF65-F5344CB8AC3E}">
        <p14:creationId xmlns:p14="http://schemas.microsoft.com/office/powerpoint/2010/main" val="37680630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81</a:t>
            </a:fld>
            <a:endParaRPr lang="en-IN"/>
          </a:p>
        </p:txBody>
      </p:sp>
      <p:pic>
        <p:nvPicPr>
          <p:cNvPr id="6" name="Picture 5">
            <a:extLst>
              <a:ext uri="{FF2B5EF4-FFF2-40B4-BE49-F238E27FC236}">
                <a16:creationId xmlns:a16="http://schemas.microsoft.com/office/drawing/2014/main" id="{5D7DFC3C-1BBF-96B8-6D1D-50467DDECF5C}"/>
              </a:ext>
            </a:extLst>
          </p:cNvPr>
          <p:cNvPicPr>
            <a:picLocks noChangeAspect="1"/>
          </p:cNvPicPr>
          <p:nvPr/>
        </p:nvPicPr>
        <p:blipFill>
          <a:blip r:embed="rId2"/>
          <a:stretch>
            <a:fillRect/>
          </a:stretch>
        </p:blipFill>
        <p:spPr>
          <a:xfrm>
            <a:off x="3283976" y="1497162"/>
            <a:ext cx="5624047" cy="3863675"/>
          </a:xfrm>
          <a:prstGeom prst="rect">
            <a:avLst/>
          </a:prstGeom>
        </p:spPr>
      </p:pic>
    </p:spTree>
    <p:extLst>
      <p:ext uri="{BB962C8B-B14F-4D97-AF65-F5344CB8AC3E}">
        <p14:creationId xmlns:p14="http://schemas.microsoft.com/office/powerpoint/2010/main" val="153158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82</a:t>
            </a:fld>
            <a:endParaRPr lang="en-IN"/>
          </a:p>
        </p:txBody>
      </p:sp>
      <p:pic>
        <p:nvPicPr>
          <p:cNvPr id="7" name="Picture 6">
            <a:extLst>
              <a:ext uri="{FF2B5EF4-FFF2-40B4-BE49-F238E27FC236}">
                <a16:creationId xmlns:a16="http://schemas.microsoft.com/office/drawing/2014/main" id="{2B6955D1-35D2-C47B-8654-2378A7065C68}"/>
              </a:ext>
            </a:extLst>
          </p:cNvPr>
          <p:cNvPicPr>
            <a:picLocks noChangeAspect="1"/>
          </p:cNvPicPr>
          <p:nvPr/>
        </p:nvPicPr>
        <p:blipFill>
          <a:blip r:embed="rId3"/>
          <a:stretch>
            <a:fillRect/>
          </a:stretch>
        </p:blipFill>
        <p:spPr>
          <a:xfrm>
            <a:off x="3230631" y="1409525"/>
            <a:ext cx="5730737" cy="4038950"/>
          </a:xfrm>
          <a:prstGeom prst="rect">
            <a:avLst/>
          </a:prstGeom>
        </p:spPr>
      </p:pic>
    </p:spTree>
    <p:extLst>
      <p:ext uri="{BB962C8B-B14F-4D97-AF65-F5344CB8AC3E}">
        <p14:creationId xmlns:p14="http://schemas.microsoft.com/office/powerpoint/2010/main" val="626579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83</a:t>
            </a:fld>
            <a:endParaRPr lang="en-IN"/>
          </a:p>
        </p:txBody>
      </p:sp>
      <p:pic>
        <p:nvPicPr>
          <p:cNvPr id="6" name="Picture 5">
            <a:extLst>
              <a:ext uri="{FF2B5EF4-FFF2-40B4-BE49-F238E27FC236}">
                <a16:creationId xmlns:a16="http://schemas.microsoft.com/office/drawing/2014/main" id="{93D7B85C-FA02-9332-6276-3FE2CEAA2131}"/>
              </a:ext>
            </a:extLst>
          </p:cNvPr>
          <p:cNvPicPr>
            <a:picLocks noChangeAspect="1"/>
          </p:cNvPicPr>
          <p:nvPr/>
        </p:nvPicPr>
        <p:blipFill>
          <a:blip r:embed="rId3"/>
          <a:stretch>
            <a:fillRect/>
          </a:stretch>
        </p:blipFill>
        <p:spPr>
          <a:xfrm>
            <a:off x="3169666" y="1219008"/>
            <a:ext cx="5852667" cy="4419983"/>
          </a:xfrm>
          <a:prstGeom prst="rect">
            <a:avLst/>
          </a:prstGeom>
        </p:spPr>
      </p:pic>
    </p:spTree>
    <p:extLst>
      <p:ext uri="{BB962C8B-B14F-4D97-AF65-F5344CB8AC3E}">
        <p14:creationId xmlns:p14="http://schemas.microsoft.com/office/powerpoint/2010/main" val="31332594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84</a:t>
            </a:fld>
            <a:endParaRPr lang="en-IN"/>
          </a:p>
        </p:txBody>
      </p:sp>
      <p:pic>
        <p:nvPicPr>
          <p:cNvPr id="7" name="Picture 6">
            <a:extLst>
              <a:ext uri="{FF2B5EF4-FFF2-40B4-BE49-F238E27FC236}">
                <a16:creationId xmlns:a16="http://schemas.microsoft.com/office/drawing/2014/main" id="{C35FDA65-AEA9-0F46-8F77-B939A163D8C8}"/>
              </a:ext>
            </a:extLst>
          </p:cNvPr>
          <p:cNvPicPr>
            <a:picLocks noChangeAspect="1"/>
          </p:cNvPicPr>
          <p:nvPr/>
        </p:nvPicPr>
        <p:blipFill>
          <a:blip r:embed="rId3"/>
          <a:stretch>
            <a:fillRect/>
          </a:stretch>
        </p:blipFill>
        <p:spPr>
          <a:xfrm>
            <a:off x="3249683" y="1763885"/>
            <a:ext cx="5692633" cy="3330229"/>
          </a:xfrm>
          <a:prstGeom prst="rect">
            <a:avLst/>
          </a:prstGeom>
        </p:spPr>
      </p:pic>
    </p:spTree>
    <p:extLst>
      <p:ext uri="{BB962C8B-B14F-4D97-AF65-F5344CB8AC3E}">
        <p14:creationId xmlns:p14="http://schemas.microsoft.com/office/powerpoint/2010/main" val="31534486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85</a:t>
            </a:fld>
            <a:endParaRPr lang="en-IN"/>
          </a:p>
        </p:txBody>
      </p:sp>
      <p:pic>
        <p:nvPicPr>
          <p:cNvPr id="6" name="Picture 5">
            <a:extLst>
              <a:ext uri="{FF2B5EF4-FFF2-40B4-BE49-F238E27FC236}">
                <a16:creationId xmlns:a16="http://schemas.microsoft.com/office/drawing/2014/main" id="{09B695FE-2DD8-20B6-A431-DE3742F14CDD}"/>
              </a:ext>
            </a:extLst>
          </p:cNvPr>
          <p:cNvPicPr>
            <a:picLocks noChangeAspect="1"/>
          </p:cNvPicPr>
          <p:nvPr/>
        </p:nvPicPr>
        <p:blipFill>
          <a:blip r:embed="rId3"/>
          <a:stretch>
            <a:fillRect/>
          </a:stretch>
        </p:blipFill>
        <p:spPr>
          <a:xfrm>
            <a:off x="3139184" y="1523835"/>
            <a:ext cx="5913632" cy="3810330"/>
          </a:xfrm>
          <a:prstGeom prst="rect">
            <a:avLst/>
          </a:prstGeom>
        </p:spPr>
      </p:pic>
    </p:spTree>
    <p:extLst>
      <p:ext uri="{BB962C8B-B14F-4D97-AF65-F5344CB8AC3E}">
        <p14:creationId xmlns:p14="http://schemas.microsoft.com/office/powerpoint/2010/main" val="1726882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86</a:t>
            </a:fld>
            <a:endParaRPr lang="en-IN"/>
          </a:p>
        </p:txBody>
      </p:sp>
      <p:pic>
        <p:nvPicPr>
          <p:cNvPr id="7" name="Picture 6">
            <a:extLst>
              <a:ext uri="{FF2B5EF4-FFF2-40B4-BE49-F238E27FC236}">
                <a16:creationId xmlns:a16="http://schemas.microsoft.com/office/drawing/2014/main" id="{EF051395-38CC-679E-1BE3-86709642A995}"/>
              </a:ext>
            </a:extLst>
          </p:cNvPr>
          <p:cNvPicPr>
            <a:picLocks noChangeAspect="1"/>
          </p:cNvPicPr>
          <p:nvPr/>
        </p:nvPicPr>
        <p:blipFill>
          <a:blip r:embed="rId3"/>
          <a:stretch>
            <a:fillRect/>
          </a:stretch>
        </p:blipFill>
        <p:spPr>
          <a:xfrm>
            <a:off x="3539268" y="1695300"/>
            <a:ext cx="5113463" cy="3467400"/>
          </a:xfrm>
          <a:prstGeom prst="rect">
            <a:avLst/>
          </a:prstGeom>
        </p:spPr>
      </p:pic>
    </p:spTree>
    <p:extLst>
      <p:ext uri="{BB962C8B-B14F-4D97-AF65-F5344CB8AC3E}">
        <p14:creationId xmlns:p14="http://schemas.microsoft.com/office/powerpoint/2010/main" val="5605424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87</a:t>
            </a:fld>
            <a:endParaRPr lang="en-IN"/>
          </a:p>
        </p:txBody>
      </p:sp>
      <p:pic>
        <p:nvPicPr>
          <p:cNvPr id="6" name="Picture 5">
            <a:extLst>
              <a:ext uri="{FF2B5EF4-FFF2-40B4-BE49-F238E27FC236}">
                <a16:creationId xmlns:a16="http://schemas.microsoft.com/office/drawing/2014/main" id="{DFC13527-E3C4-172E-EABB-CF53DCD2D7FA}"/>
              </a:ext>
            </a:extLst>
          </p:cNvPr>
          <p:cNvPicPr>
            <a:picLocks noChangeAspect="1"/>
          </p:cNvPicPr>
          <p:nvPr/>
        </p:nvPicPr>
        <p:blipFill>
          <a:blip r:embed="rId3"/>
          <a:stretch>
            <a:fillRect/>
          </a:stretch>
        </p:blipFill>
        <p:spPr>
          <a:xfrm>
            <a:off x="3402096" y="1504783"/>
            <a:ext cx="5387807" cy="3848433"/>
          </a:xfrm>
          <a:prstGeom prst="rect">
            <a:avLst/>
          </a:prstGeom>
        </p:spPr>
      </p:pic>
    </p:spTree>
    <p:extLst>
      <p:ext uri="{BB962C8B-B14F-4D97-AF65-F5344CB8AC3E}">
        <p14:creationId xmlns:p14="http://schemas.microsoft.com/office/powerpoint/2010/main" val="2086903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88</a:t>
            </a:fld>
            <a:endParaRPr lang="en-IN"/>
          </a:p>
        </p:txBody>
      </p:sp>
      <p:pic>
        <p:nvPicPr>
          <p:cNvPr id="7" name="Picture 6">
            <a:extLst>
              <a:ext uri="{FF2B5EF4-FFF2-40B4-BE49-F238E27FC236}">
                <a16:creationId xmlns:a16="http://schemas.microsoft.com/office/drawing/2014/main" id="{E57DBCB0-C46E-A12A-B0A6-0C6C9D41D92D}"/>
              </a:ext>
            </a:extLst>
          </p:cNvPr>
          <p:cNvPicPr>
            <a:picLocks noChangeAspect="1"/>
          </p:cNvPicPr>
          <p:nvPr/>
        </p:nvPicPr>
        <p:blipFill>
          <a:blip r:embed="rId3"/>
          <a:stretch>
            <a:fillRect/>
          </a:stretch>
        </p:blipFill>
        <p:spPr>
          <a:xfrm>
            <a:off x="3390665" y="1645765"/>
            <a:ext cx="5410669" cy="3566469"/>
          </a:xfrm>
          <a:prstGeom prst="rect">
            <a:avLst/>
          </a:prstGeom>
        </p:spPr>
      </p:pic>
    </p:spTree>
    <p:extLst>
      <p:ext uri="{BB962C8B-B14F-4D97-AF65-F5344CB8AC3E}">
        <p14:creationId xmlns:p14="http://schemas.microsoft.com/office/powerpoint/2010/main" val="33046650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89</a:t>
            </a:fld>
            <a:endParaRPr lang="en-IN"/>
          </a:p>
        </p:txBody>
      </p:sp>
      <p:pic>
        <p:nvPicPr>
          <p:cNvPr id="6" name="Picture 5">
            <a:extLst>
              <a:ext uri="{FF2B5EF4-FFF2-40B4-BE49-F238E27FC236}">
                <a16:creationId xmlns:a16="http://schemas.microsoft.com/office/drawing/2014/main" id="{8640232B-EE3B-37A3-5EB6-33A2231587BE}"/>
              </a:ext>
            </a:extLst>
          </p:cNvPr>
          <p:cNvPicPr>
            <a:picLocks noChangeAspect="1"/>
          </p:cNvPicPr>
          <p:nvPr/>
        </p:nvPicPr>
        <p:blipFill>
          <a:blip r:embed="rId3"/>
          <a:stretch>
            <a:fillRect/>
          </a:stretch>
        </p:blipFill>
        <p:spPr>
          <a:xfrm>
            <a:off x="3192528" y="1569559"/>
            <a:ext cx="5806943" cy="3718882"/>
          </a:xfrm>
          <a:prstGeom prst="rect">
            <a:avLst/>
          </a:prstGeom>
        </p:spPr>
      </p:pic>
    </p:spTree>
    <p:extLst>
      <p:ext uri="{BB962C8B-B14F-4D97-AF65-F5344CB8AC3E}">
        <p14:creationId xmlns:p14="http://schemas.microsoft.com/office/powerpoint/2010/main" val="1455379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6E00BE-C93A-2DF4-5DBA-FCC17D31CFF5}"/>
              </a:ext>
            </a:extLst>
          </p:cNvPr>
          <p:cNvSpPr txBox="1"/>
          <p:nvPr/>
        </p:nvSpPr>
        <p:spPr>
          <a:xfrm>
            <a:off x="412954" y="518676"/>
            <a:ext cx="11366091" cy="3416320"/>
          </a:xfrm>
          <a:prstGeom prst="rect">
            <a:avLst/>
          </a:prstGeom>
          <a:noFill/>
        </p:spPr>
        <p:txBody>
          <a:bodyPr wrap="square">
            <a:spAutoFit/>
          </a:bodyPr>
          <a:lstStyle/>
          <a:p>
            <a:pPr algn="just"/>
            <a:r>
              <a:rPr lang="en-US" b="1" dirty="0"/>
              <a:t>Dual Nature of Matter</a:t>
            </a:r>
          </a:p>
          <a:p>
            <a:pPr algn="just"/>
            <a:r>
              <a:rPr lang="en-US" dirty="0"/>
              <a:t>The electrons, which were treated to be particles, and the evidence of the photoelectric effect show they also have a wave nature. This was proved by Thomas Young with the help of his double-slit experiment.</a:t>
            </a:r>
          </a:p>
          <a:p>
            <a:pPr algn="just"/>
            <a:endParaRPr lang="en-US" dirty="0"/>
          </a:p>
          <a:p>
            <a:pPr algn="just"/>
            <a:r>
              <a:rPr lang="en-US" dirty="0"/>
              <a:t>De-Broglie concluded that since nature is symmetrical, so should light or any other matter wave be.</a:t>
            </a:r>
          </a:p>
          <a:p>
            <a:pPr algn="just"/>
            <a:endParaRPr lang="en-US" dirty="0"/>
          </a:p>
          <a:p>
            <a:pPr algn="just"/>
            <a:r>
              <a:rPr lang="en-US" b="1" dirty="0"/>
              <a:t>Quantum Numbers</a:t>
            </a:r>
          </a:p>
          <a:p>
            <a:pPr algn="just"/>
            <a:r>
              <a:rPr lang="en-US" dirty="0"/>
              <a:t>Principal Quantum Number (n): It denotes the orbital number or shell number of an electron.</a:t>
            </a:r>
          </a:p>
          <a:p>
            <a:pPr algn="just"/>
            <a:r>
              <a:rPr lang="en-US" dirty="0"/>
              <a:t>Azimuthal Quantum Numbers (l): It denotes the orbital (sub-orbit) of the electron.</a:t>
            </a:r>
          </a:p>
          <a:p>
            <a:pPr algn="just"/>
            <a:r>
              <a:rPr lang="en-US" dirty="0"/>
              <a:t>Magnetic Quantum Number: It denotes the number of energy states in each orbit.</a:t>
            </a:r>
          </a:p>
          <a:p>
            <a:pPr algn="just"/>
            <a:r>
              <a:rPr lang="en-US" dirty="0"/>
              <a:t>Spin Quantum number(s): It denotes the direction of spin, S = -½ = Anticlockwise and ½ = Clockwise.</a:t>
            </a:r>
          </a:p>
          <a:p>
            <a:pPr algn="just"/>
            <a:endParaRPr lang="en-IN" dirty="0"/>
          </a:p>
        </p:txBody>
      </p:sp>
      <p:sp>
        <p:nvSpPr>
          <p:cNvPr id="2" name="Date Placeholder 1">
            <a:extLst>
              <a:ext uri="{FF2B5EF4-FFF2-40B4-BE49-F238E27FC236}">
                <a16:creationId xmlns:a16="http://schemas.microsoft.com/office/drawing/2014/main" id="{F62AA804-9FD5-6EE2-193B-A56B3B905BE1}"/>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4C420B78-8D33-5812-5FD6-6301FC8FD9C9}"/>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8EDA74BD-97F3-B86B-5CC7-855A5F2B5E0A}"/>
              </a:ext>
            </a:extLst>
          </p:cNvPr>
          <p:cNvSpPr>
            <a:spLocks noGrp="1"/>
          </p:cNvSpPr>
          <p:nvPr>
            <p:ph type="sldNum" sz="quarter" idx="12"/>
          </p:nvPr>
        </p:nvSpPr>
        <p:spPr/>
        <p:txBody>
          <a:bodyPr/>
          <a:lstStyle/>
          <a:p>
            <a:fld id="{C48ACD2A-AC10-4459-B25C-85582C3D5EC0}" type="slidenum">
              <a:rPr lang="en-IN" smtClean="0"/>
              <a:t>9</a:t>
            </a:fld>
            <a:endParaRPr lang="en-IN"/>
          </a:p>
        </p:txBody>
      </p:sp>
    </p:spTree>
    <p:extLst>
      <p:ext uri="{BB962C8B-B14F-4D97-AF65-F5344CB8AC3E}">
        <p14:creationId xmlns:p14="http://schemas.microsoft.com/office/powerpoint/2010/main" val="21819639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90</a:t>
            </a:fld>
            <a:endParaRPr lang="en-IN"/>
          </a:p>
        </p:txBody>
      </p:sp>
      <p:pic>
        <p:nvPicPr>
          <p:cNvPr id="7" name="Picture 6">
            <a:extLst>
              <a:ext uri="{FF2B5EF4-FFF2-40B4-BE49-F238E27FC236}">
                <a16:creationId xmlns:a16="http://schemas.microsoft.com/office/drawing/2014/main" id="{CCC46061-C917-7AB3-9DBB-CC6EEBBC50D5}"/>
              </a:ext>
            </a:extLst>
          </p:cNvPr>
          <p:cNvPicPr>
            <a:picLocks noChangeAspect="1"/>
          </p:cNvPicPr>
          <p:nvPr/>
        </p:nvPicPr>
        <p:blipFill>
          <a:blip r:embed="rId3"/>
          <a:stretch>
            <a:fillRect/>
          </a:stretch>
        </p:blipFill>
        <p:spPr>
          <a:xfrm>
            <a:off x="3341131" y="1668627"/>
            <a:ext cx="5509737" cy="3520745"/>
          </a:xfrm>
          <a:prstGeom prst="rect">
            <a:avLst/>
          </a:prstGeom>
        </p:spPr>
      </p:pic>
    </p:spTree>
    <p:extLst>
      <p:ext uri="{BB962C8B-B14F-4D97-AF65-F5344CB8AC3E}">
        <p14:creationId xmlns:p14="http://schemas.microsoft.com/office/powerpoint/2010/main" val="5331738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088485-CDD9-6FCB-DD96-ADE17C822C63}"/>
              </a:ext>
            </a:extLst>
          </p:cNvPr>
          <p:cNvSpPr>
            <a:spLocks noGrp="1"/>
          </p:cNvSpPr>
          <p:nvPr>
            <p:ph type="dt" sz="half" idx="10"/>
          </p:nvPr>
        </p:nvSpPr>
        <p:spPr/>
        <p:txBody>
          <a:bodyPr/>
          <a:lstStyle/>
          <a:p>
            <a:r>
              <a:rPr lang="en-IN"/>
              <a:t>S.VANI</a:t>
            </a:r>
          </a:p>
        </p:txBody>
      </p:sp>
      <p:sp>
        <p:nvSpPr>
          <p:cNvPr id="3" name="Footer Placeholder 2">
            <a:extLst>
              <a:ext uri="{FF2B5EF4-FFF2-40B4-BE49-F238E27FC236}">
                <a16:creationId xmlns:a16="http://schemas.microsoft.com/office/drawing/2014/main" id="{5EE3A5F5-26D1-DBFF-A7AD-2BF20FF204D3}"/>
              </a:ext>
            </a:extLst>
          </p:cNvPr>
          <p:cNvSpPr>
            <a:spLocks noGrp="1"/>
          </p:cNvSpPr>
          <p:nvPr>
            <p:ph type="ftr" sz="quarter" idx="11"/>
          </p:nvPr>
        </p:nvSpPr>
        <p:spPr/>
        <p:txBody>
          <a:bodyPr/>
          <a:lstStyle/>
          <a:p>
            <a:r>
              <a:rPr lang="en-IN"/>
              <a:t>BASIC ELECTRONICS</a:t>
            </a:r>
          </a:p>
        </p:txBody>
      </p:sp>
      <p:sp>
        <p:nvSpPr>
          <p:cNvPr id="5" name="Slide Number Placeholder 4">
            <a:extLst>
              <a:ext uri="{FF2B5EF4-FFF2-40B4-BE49-F238E27FC236}">
                <a16:creationId xmlns:a16="http://schemas.microsoft.com/office/drawing/2014/main" id="{7DC9B61F-2AAE-7CA7-9831-DEB121ADE5C6}"/>
              </a:ext>
            </a:extLst>
          </p:cNvPr>
          <p:cNvSpPr>
            <a:spLocks noGrp="1"/>
          </p:cNvSpPr>
          <p:nvPr>
            <p:ph type="sldNum" sz="quarter" idx="12"/>
          </p:nvPr>
        </p:nvSpPr>
        <p:spPr/>
        <p:txBody>
          <a:bodyPr/>
          <a:lstStyle/>
          <a:p>
            <a:fld id="{C48ACD2A-AC10-4459-B25C-85582C3D5EC0}" type="slidenum">
              <a:rPr lang="en-IN" smtClean="0"/>
              <a:t>91</a:t>
            </a:fld>
            <a:endParaRPr lang="en-IN"/>
          </a:p>
        </p:txBody>
      </p:sp>
    </p:spTree>
    <p:extLst>
      <p:ext uri="{BB962C8B-B14F-4D97-AF65-F5344CB8AC3E}">
        <p14:creationId xmlns:p14="http://schemas.microsoft.com/office/powerpoint/2010/main" val="5874559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TotalTime>
  <Words>6134</Words>
  <Application>Microsoft Office PowerPoint</Application>
  <PresentationFormat>Widescreen</PresentationFormat>
  <Paragraphs>599</Paragraphs>
  <Slides>91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sanavanimtech@hotmail.com</dc:creator>
  <cp:lastModifiedBy>sanavanimtech@hotmail.com</cp:lastModifiedBy>
  <cp:revision>16</cp:revision>
  <dcterms:created xsi:type="dcterms:W3CDTF">2023-07-12T04:27:12Z</dcterms:created>
  <dcterms:modified xsi:type="dcterms:W3CDTF">2023-08-19T08:32:42Z</dcterms:modified>
</cp:coreProperties>
</file>